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1481" r:id="rId2"/>
    <p:sldId id="1571" r:id="rId3"/>
    <p:sldId id="1517" r:id="rId4"/>
    <p:sldId id="1544" r:id="rId5"/>
    <p:sldId id="1588" r:id="rId6"/>
    <p:sldId id="1560" r:id="rId7"/>
    <p:sldId id="1574" r:id="rId8"/>
    <p:sldId id="1578" r:id="rId9"/>
    <p:sldId id="1590" r:id="rId10"/>
    <p:sldId id="1591" r:id="rId11"/>
    <p:sldId id="1577" r:id="rId12"/>
    <p:sldId id="1220" r:id="rId13"/>
  </p:sldIdLst>
  <p:sldSz cx="24377650" cy="13716000"/>
  <p:notesSz cx="6881813" cy="9296400"/>
  <p:defaultTextStyle>
    <a:defPPr>
      <a:defRPr lang="en-US"/>
    </a:defPPr>
    <a:lvl1pPr marL="0" algn="l" defTabSz="1828165" rtl="0" eaLnBrk="1" latinLnBrk="0" hangingPunct="1">
      <a:defRPr sz="3600" kern="1200">
        <a:solidFill>
          <a:schemeClr val="tx1"/>
        </a:solidFill>
        <a:latin typeface="+mn-lt"/>
        <a:ea typeface="+mn-ea"/>
        <a:cs typeface="+mn-cs"/>
      </a:defRPr>
    </a:lvl1pPr>
    <a:lvl2pPr marL="914400" algn="l" defTabSz="1828165" rtl="0" eaLnBrk="1" latinLnBrk="0" hangingPunct="1">
      <a:defRPr sz="3600" kern="1200">
        <a:solidFill>
          <a:schemeClr val="tx1"/>
        </a:solidFill>
        <a:latin typeface="+mn-lt"/>
        <a:ea typeface="+mn-ea"/>
        <a:cs typeface="+mn-cs"/>
      </a:defRPr>
    </a:lvl2pPr>
    <a:lvl3pPr marL="1828165" algn="l" defTabSz="1828165" rtl="0" eaLnBrk="1" latinLnBrk="0" hangingPunct="1">
      <a:defRPr sz="3600" kern="1200">
        <a:solidFill>
          <a:schemeClr val="tx1"/>
        </a:solidFill>
        <a:latin typeface="+mn-lt"/>
        <a:ea typeface="+mn-ea"/>
        <a:cs typeface="+mn-cs"/>
      </a:defRPr>
    </a:lvl3pPr>
    <a:lvl4pPr marL="2742565" algn="l" defTabSz="1828165" rtl="0" eaLnBrk="1" latinLnBrk="0" hangingPunct="1">
      <a:defRPr sz="3600" kern="1200">
        <a:solidFill>
          <a:schemeClr val="tx1"/>
        </a:solidFill>
        <a:latin typeface="+mn-lt"/>
        <a:ea typeface="+mn-ea"/>
        <a:cs typeface="+mn-cs"/>
      </a:defRPr>
    </a:lvl4pPr>
    <a:lvl5pPr marL="3656965" algn="l" defTabSz="1828165" rtl="0" eaLnBrk="1" latinLnBrk="0" hangingPunct="1">
      <a:defRPr sz="3600" kern="1200">
        <a:solidFill>
          <a:schemeClr val="tx1"/>
        </a:solidFill>
        <a:latin typeface="+mn-lt"/>
        <a:ea typeface="+mn-ea"/>
        <a:cs typeface="+mn-cs"/>
      </a:defRPr>
    </a:lvl5pPr>
    <a:lvl6pPr marL="4571365" algn="l" defTabSz="1828165" rtl="0" eaLnBrk="1" latinLnBrk="0" hangingPunct="1">
      <a:defRPr sz="3600" kern="1200">
        <a:solidFill>
          <a:schemeClr val="tx1"/>
        </a:solidFill>
        <a:latin typeface="+mn-lt"/>
        <a:ea typeface="+mn-ea"/>
        <a:cs typeface="+mn-cs"/>
      </a:defRPr>
    </a:lvl6pPr>
    <a:lvl7pPr marL="5485130" algn="l" defTabSz="1828165" rtl="0" eaLnBrk="1" latinLnBrk="0" hangingPunct="1">
      <a:defRPr sz="3600" kern="1200">
        <a:solidFill>
          <a:schemeClr val="tx1"/>
        </a:solidFill>
        <a:latin typeface="+mn-lt"/>
        <a:ea typeface="+mn-ea"/>
        <a:cs typeface="+mn-cs"/>
      </a:defRPr>
    </a:lvl7pPr>
    <a:lvl8pPr marL="6399530" algn="l" defTabSz="1828165" rtl="0" eaLnBrk="1" latinLnBrk="0" hangingPunct="1">
      <a:defRPr sz="3600" kern="1200">
        <a:solidFill>
          <a:schemeClr val="tx1"/>
        </a:solidFill>
        <a:latin typeface="+mn-lt"/>
        <a:ea typeface="+mn-ea"/>
        <a:cs typeface="+mn-cs"/>
      </a:defRPr>
    </a:lvl8pPr>
    <a:lvl9pPr marL="7313930" algn="l" defTabSz="1828165"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04B5001-0116-EC4F-BDA5-925E8FBF1D51}">
          <p14:sldIdLst>
            <p14:sldId id="1481"/>
            <p14:sldId id="1571"/>
            <p14:sldId id="1517"/>
            <p14:sldId id="1544"/>
          </p14:sldIdLst>
        </p14:section>
        <p14:section name="Untitled Section" id="{F909BA94-29BA-5D42-923D-4A35252980D5}">
          <p14:sldIdLst>
            <p14:sldId id="1588"/>
            <p14:sldId id="1560"/>
            <p14:sldId id="1574"/>
            <p14:sldId id="1578"/>
            <p14:sldId id="1590"/>
            <p14:sldId id="1591"/>
            <p14:sldId id="1577"/>
            <p14:sldId id="1220"/>
          </p14:sldIdLst>
        </p14:section>
      </p14:sectionLst>
    </p:ext>
    <p:ext uri="{EFAFB233-063F-42B5-8137-9DF3F51BA10A}">
      <p15:sldGuideLst xmlns:p15="http://schemas.microsoft.com/office/powerpoint/2012/main">
        <p15:guide id="1" orient="horz" pos="4320" userDrawn="1">
          <p15:clr>
            <a:srgbClr val="A4A3A4"/>
          </p15:clr>
        </p15:guide>
        <p15:guide id="2" pos="771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32E"/>
    <a:srgbClr val="943634"/>
    <a:srgbClr val="119CF4"/>
    <a:srgbClr val="2F2F2F"/>
    <a:srgbClr val="445469"/>
    <a:srgbClr val="FBB62B"/>
    <a:srgbClr val="364D65"/>
    <a:srgbClr val="FBC81F"/>
    <a:srgbClr val="2C4054"/>
    <a:srgbClr val="FADF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05" autoAdjust="0"/>
    <p:restoredTop sz="95859" autoAdjust="0"/>
  </p:normalViewPr>
  <p:slideViewPr>
    <p:cSldViewPr snapToGrid="0" snapToObjects="1" showGuides="1">
      <p:cViewPr varScale="1">
        <p:scale>
          <a:sx n="38" d="100"/>
          <a:sy n="38" d="100"/>
        </p:scale>
        <p:origin x="404" y="80"/>
      </p:cViewPr>
      <p:guideLst>
        <p:guide orient="horz" pos="4320"/>
        <p:guide pos="7710"/>
      </p:guideLst>
    </p:cSldViewPr>
  </p:slideViewPr>
  <p:notesTextViewPr>
    <p:cViewPr>
      <p:scale>
        <a:sx n="100" d="100"/>
        <a:sy n="100" d="100"/>
      </p:scale>
      <p:origin x="0" y="0"/>
    </p:cViewPr>
  </p:notesTextViewPr>
  <p:sorterViewPr>
    <p:cViewPr>
      <p:scale>
        <a:sx n="65" d="100"/>
        <a:sy n="65" d="100"/>
      </p:scale>
      <p:origin x="0" y="0"/>
    </p:cViewPr>
  </p:sorterViewPr>
  <p:notesViewPr>
    <p:cSldViewPr snapToGrid="0"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 Dorcas Omukhulu" userId="0e7c55cb-f079-437a-90bc-b761fc53c269" providerId="ADAL" clId="{DD941C89-495B-4D6B-877F-F9161F5E38BE}"/>
    <pc:docChg chg="modSld">
      <pc:chgData name="Dr. Dorcas Omukhulu" userId="0e7c55cb-f079-437a-90bc-b761fc53c269" providerId="ADAL" clId="{DD941C89-495B-4D6B-877F-F9161F5E38BE}" dt="2025-08-20T18:12:18.119" v="17" actId="207"/>
      <pc:docMkLst>
        <pc:docMk/>
      </pc:docMkLst>
      <pc:sldChg chg="modSp mod">
        <pc:chgData name="Dr. Dorcas Omukhulu" userId="0e7c55cb-f079-437a-90bc-b761fc53c269" providerId="ADAL" clId="{DD941C89-495B-4D6B-877F-F9161F5E38BE}" dt="2025-08-20T18:10:44.562" v="7" actId="207"/>
        <pc:sldMkLst>
          <pc:docMk/>
          <pc:sldMk cId="2869909307" sldId="1578"/>
        </pc:sldMkLst>
        <pc:spChg chg="mod">
          <ac:chgData name="Dr. Dorcas Omukhulu" userId="0e7c55cb-f079-437a-90bc-b761fc53c269" providerId="ADAL" clId="{DD941C89-495B-4D6B-877F-F9161F5E38BE}" dt="2025-08-20T18:10:44.562" v="7" actId="207"/>
          <ac:spMkLst>
            <pc:docMk/>
            <pc:sldMk cId="2869909307" sldId="1578"/>
            <ac:spMk id="9" creationId="{F3073497-8318-C25F-C45C-0930283F4A86}"/>
          </ac:spMkLst>
        </pc:spChg>
      </pc:sldChg>
      <pc:sldChg chg="modSp mod">
        <pc:chgData name="Dr. Dorcas Omukhulu" userId="0e7c55cb-f079-437a-90bc-b761fc53c269" providerId="ADAL" clId="{DD941C89-495B-4D6B-877F-F9161F5E38BE}" dt="2025-08-20T18:11:28.750" v="11" actId="207"/>
        <pc:sldMkLst>
          <pc:docMk/>
          <pc:sldMk cId="4135660373" sldId="1590"/>
        </pc:sldMkLst>
        <pc:spChg chg="mod">
          <ac:chgData name="Dr. Dorcas Omukhulu" userId="0e7c55cb-f079-437a-90bc-b761fc53c269" providerId="ADAL" clId="{DD941C89-495B-4D6B-877F-F9161F5E38BE}" dt="2025-08-20T18:11:28.750" v="11" actId="207"/>
          <ac:spMkLst>
            <pc:docMk/>
            <pc:sldMk cId="4135660373" sldId="1590"/>
            <ac:spMk id="9" creationId="{F3073497-8318-C25F-C45C-0930283F4A86}"/>
          </ac:spMkLst>
        </pc:spChg>
      </pc:sldChg>
      <pc:sldChg chg="modSp mod">
        <pc:chgData name="Dr. Dorcas Omukhulu" userId="0e7c55cb-f079-437a-90bc-b761fc53c269" providerId="ADAL" clId="{DD941C89-495B-4D6B-877F-F9161F5E38BE}" dt="2025-08-20T18:12:18.119" v="17" actId="207"/>
        <pc:sldMkLst>
          <pc:docMk/>
          <pc:sldMk cId="249642776" sldId="1591"/>
        </pc:sldMkLst>
        <pc:spChg chg="mod">
          <ac:chgData name="Dr. Dorcas Omukhulu" userId="0e7c55cb-f079-437a-90bc-b761fc53c269" providerId="ADAL" clId="{DD941C89-495B-4D6B-877F-F9161F5E38BE}" dt="2025-08-20T18:12:18.119" v="17" actId="207"/>
          <ac:spMkLst>
            <pc:docMk/>
            <pc:sldMk cId="249642776" sldId="1591"/>
            <ac:spMk id="10" creationId="{9256B544-6DEA-4EDC-BCD0-28D6801B44A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EAB22F64-BDA6-456D-9BFC-805C4AB5561A}" type="doc">
      <dgm:prSet loTypeId="urn:microsoft.com/office/officeart/2005/8/layout/StepDownProcess#1" loCatId="process" qsTypeId="urn:microsoft.com/office/officeart/2005/8/quickstyle/simple1#1" qsCatId="simple" csTypeId="urn:microsoft.com/office/officeart/2005/8/colors/accent1_2#1" csCatId="accent1" phldr="1"/>
      <dgm:spPr/>
      <dgm:t>
        <a:bodyPr/>
        <a:lstStyle/>
        <a:p>
          <a:endParaRPr lang="en-GB"/>
        </a:p>
      </dgm:t>
    </dgm:pt>
    <dgm:pt modelId="{1BF6F36A-7F50-4CF8-AB9A-031C8FA8DBCB}">
      <dgm:prSet phldrT="[Text]"/>
      <dgm:spPr>
        <a:solidFill>
          <a:schemeClr val="bg1">
            <a:lumMod val="65000"/>
          </a:schemeClr>
        </a:solidFill>
      </dgm:spPr>
      <dgm:t>
        <a:bodyPr/>
        <a:lstStyle/>
        <a:p>
          <a:r>
            <a:rPr lang="en-US" b="0" dirty="0">
              <a:solidFill>
                <a:schemeClr val="bg1"/>
              </a:solidFill>
              <a:latin typeface="+mn-lt"/>
            </a:rPr>
            <a:t>1999: </a:t>
          </a:r>
          <a:r>
            <a:rPr lang="en-GB" b="1" noProof="0" dirty="0">
              <a:solidFill>
                <a:schemeClr val="bg1"/>
              </a:solidFill>
              <a:latin typeface="+mn-lt"/>
            </a:rPr>
            <a:t>EAC</a:t>
          </a:r>
          <a:r>
            <a:rPr lang="en-US" b="1" dirty="0">
              <a:solidFill>
                <a:schemeClr val="bg1"/>
              </a:solidFill>
              <a:latin typeface="+mn-lt"/>
            </a:rPr>
            <a:t> Treaty established</a:t>
          </a:r>
          <a:endParaRPr lang="en-GB" dirty="0">
            <a:solidFill>
              <a:schemeClr val="bg1"/>
            </a:solidFill>
          </a:endParaRPr>
        </a:p>
      </dgm:t>
    </dgm:pt>
    <dgm:pt modelId="{FE15E0DD-1FBF-4334-8AE9-4ED83ECBA431}" type="parTrans" cxnId="{36E3581A-E7A7-480A-BEB5-E05780AFA4CC}">
      <dgm:prSet/>
      <dgm:spPr/>
      <dgm:t>
        <a:bodyPr/>
        <a:lstStyle/>
        <a:p>
          <a:endParaRPr lang="en-GB"/>
        </a:p>
      </dgm:t>
    </dgm:pt>
    <dgm:pt modelId="{ED764263-7EAA-4438-94AB-D94A98DE5F89}" type="sibTrans" cxnId="{36E3581A-E7A7-480A-BEB5-E05780AFA4CC}">
      <dgm:prSet/>
      <dgm:spPr/>
      <dgm:t>
        <a:bodyPr/>
        <a:lstStyle/>
        <a:p>
          <a:endParaRPr lang="en-GB"/>
        </a:p>
      </dgm:t>
    </dgm:pt>
    <dgm:pt modelId="{5A889AD7-E9BF-416E-8D6D-D812F726B074}">
      <dgm:prSet phldrT="[Text]"/>
      <dgm:spPr>
        <a:solidFill>
          <a:schemeClr val="bg1">
            <a:lumMod val="65000"/>
          </a:schemeClr>
        </a:solidFill>
      </dgm:spPr>
      <dgm:t>
        <a:bodyPr/>
        <a:lstStyle/>
        <a:p>
          <a:r>
            <a:rPr lang="en-GB" dirty="0"/>
            <a:t>2005: </a:t>
          </a:r>
          <a:r>
            <a:rPr lang="en-GB" b="1" dirty="0"/>
            <a:t>Customs Union Protocol</a:t>
          </a:r>
        </a:p>
      </dgm:t>
    </dgm:pt>
    <dgm:pt modelId="{9738E4B2-1152-4B89-B7A9-C680720F329A}" type="parTrans" cxnId="{31E2D05B-C0ED-4973-98E3-9738F1A95B63}">
      <dgm:prSet/>
      <dgm:spPr/>
      <dgm:t>
        <a:bodyPr/>
        <a:lstStyle/>
        <a:p>
          <a:endParaRPr lang="en-GB"/>
        </a:p>
      </dgm:t>
    </dgm:pt>
    <dgm:pt modelId="{B9CC467F-5B0E-426C-8FD1-4E0CCA4C9C6E}" type="sibTrans" cxnId="{31E2D05B-C0ED-4973-98E3-9738F1A95B63}">
      <dgm:prSet/>
      <dgm:spPr/>
      <dgm:t>
        <a:bodyPr/>
        <a:lstStyle/>
        <a:p>
          <a:endParaRPr lang="en-GB"/>
        </a:p>
      </dgm:t>
    </dgm:pt>
    <dgm:pt modelId="{779C74CE-7167-4D13-B935-ED1BB1328C35}">
      <dgm:prSet phldrT="[Text]"/>
      <dgm:spPr/>
      <dgm:t>
        <a:bodyPr/>
        <a:lstStyle/>
        <a:p>
          <a:r>
            <a:rPr lang="en-US" b="0" i="0" dirty="0"/>
            <a:t>2010</a:t>
          </a:r>
          <a:r>
            <a:rPr lang="en-GB" dirty="0"/>
            <a:t>: </a:t>
          </a:r>
          <a:r>
            <a:rPr lang="en-GB" b="1" dirty="0"/>
            <a:t>Common Market Protocol</a:t>
          </a:r>
        </a:p>
      </dgm:t>
    </dgm:pt>
    <dgm:pt modelId="{BC3C2394-BDEA-4D9C-A7AC-9F464CC6D12A}" type="sibTrans" cxnId="{03C7F63F-F8CD-4BC5-AB79-5D14E34F4E16}">
      <dgm:prSet/>
      <dgm:spPr/>
      <dgm:t>
        <a:bodyPr/>
        <a:lstStyle/>
        <a:p>
          <a:endParaRPr lang="en-GB"/>
        </a:p>
      </dgm:t>
    </dgm:pt>
    <dgm:pt modelId="{CBAF7459-F0FC-40C7-9703-B998D220C107}" type="parTrans" cxnId="{03C7F63F-F8CD-4BC5-AB79-5D14E34F4E16}">
      <dgm:prSet/>
      <dgm:spPr/>
      <dgm:t>
        <a:bodyPr/>
        <a:lstStyle/>
        <a:p>
          <a:endParaRPr lang="en-GB"/>
        </a:p>
      </dgm:t>
    </dgm:pt>
    <dgm:pt modelId="{CCFB29FC-C361-42FE-B642-C1217D49C0D6}">
      <dgm:prSet/>
      <dgm:spPr>
        <a:solidFill>
          <a:schemeClr val="bg1">
            <a:lumMod val="65000"/>
          </a:schemeClr>
        </a:solidFill>
      </dgm:spPr>
      <dgm:t>
        <a:bodyPr/>
        <a:lstStyle/>
        <a:p>
          <a:r>
            <a:rPr lang="en-GB" dirty="0"/>
            <a:t>2013: </a:t>
          </a:r>
          <a:r>
            <a:rPr lang="en-GB" b="1" dirty="0"/>
            <a:t>Monetary Union Protocol</a:t>
          </a:r>
        </a:p>
      </dgm:t>
    </dgm:pt>
    <dgm:pt modelId="{7E0EC703-6217-4088-BA34-8BEA5FAF10EB}" type="parTrans" cxnId="{21C96EF9-169C-4BCC-BAE1-3F645959667C}">
      <dgm:prSet/>
      <dgm:spPr/>
      <dgm:t>
        <a:bodyPr/>
        <a:lstStyle/>
        <a:p>
          <a:endParaRPr lang="en-GB"/>
        </a:p>
      </dgm:t>
    </dgm:pt>
    <dgm:pt modelId="{ACFCF073-0A2C-4492-9FC9-D1A4BC69E228}" type="sibTrans" cxnId="{21C96EF9-169C-4BCC-BAE1-3F645959667C}">
      <dgm:prSet/>
      <dgm:spPr/>
      <dgm:t>
        <a:bodyPr/>
        <a:lstStyle/>
        <a:p>
          <a:endParaRPr lang="en-GB"/>
        </a:p>
      </dgm:t>
    </dgm:pt>
    <dgm:pt modelId="{5FF35C57-08D3-4143-8635-3301183ECBCC}">
      <dgm:prSet/>
      <dgm:spPr>
        <a:solidFill>
          <a:schemeClr val="bg1">
            <a:lumMod val="65000"/>
          </a:schemeClr>
        </a:solidFill>
      </dgm:spPr>
      <dgm:t>
        <a:bodyPr/>
        <a:lstStyle/>
        <a:p>
          <a:r>
            <a:rPr lang="en-GB" b="1" dirty="0"/>
            <a:t>Political Federation</a:t>
          </a:r>
        </a:p>
      </dgm:t>
    </dgm:pt>
    <dgm:pt modelId="{52887A72-AEF9-43DD-A0A6-ECB4128950E3}" type="parTrans" cxnId="{10C01C05-3B22-4E51-BFDB-977C8A49081A}">
      <dgm:prSet/>
      <dgm:spPr/>
      <dgm:t>
        <a:bodyPr/>
        <a:lstStyle/>
        <a:p>
          <a:endParaRPr lang="en-GB"/>
        </a:p>
      </dgm:t>
    </dgm:pt>
    <dgm:pt modelId="{54B78554-636A-4FCF-AAF4-BD05ED3D7442}" type="sibTrans" cxnId="{10C01C05-3B22-4E51-BFDB-977C8A49081A}">
      <dgm:prSet/>
      <dgm:spPr/>
      <dgm:t>
        <a:bodyPr/>
        <a:lstStyle/>
        <a:p>
          <a:endParaRPr lang="en-GB"/>
        </a:p>
      </dgm:t>
    </dgm:pt>
    <dgm:pt modelId="{398DC1C9-75A2-4D48-A797-D979A0ADF1EC}" type="pres">
      <dgm:prSet presAssocID="{EAB22F64-BDA6-456D-9BFC-805C4AB5561A}" presName="rootnode" presStyleCnt="0">
        <dgm:presLayoutVars>
          <dgm:chMax/>
          <dgm:chPref/>
          <dgm:dir/>
          <dgm:animLvl val="lvl"/>
        </dgm:presLayoutVars>
      </dgm:prSet>
      <dgm:spPr/>
    </dgm:pt>
    <dgm:pt modelId="{C6C3CB2C-E3CA-4784-A067-B1B49CC84388}" type="pres">
      <dgm:prSet presAssocID="{1BF6F36A-7F50-4CF8-AB9A-031C8FA8DBCB}" presName="composite" presStyleCnt="0"/>
      <dgm:spPr/>
    </dgm:pt>
    <dgm:pt modelId="{E8E88136-94E4-49CE-8772-1D3AD6C097C4}" type="pres">
      <dgm:prSet presAssocID="{1BF6F36A-7F50-4CF8-AB9A-031C8FA8DBCB}" presName="bentUpArrow1" presStyleLbl="alignImgPlace1" presStyleIdx="0" presStyleCnt="4"/>
      <dgm:spPr/>
    </dgm:pt>
    <dgm:pt modelId="{DB6C6A62-6459-43D3-9934-16F3E464009E}" type="pres">
      <dgm:prSet presAssocID="{1BF6F36A-7F50-4CF8-AB9A-031C8FA8DBCB}" presName="ParentText" presStyleLbl="node1" presStyleIdx="0" presStyleCnt="5" custScaleX="158981">
        <dgm:presLayoutVars>
          <dgm:chMax val="1"/>
          <dgm:chPref val="1"/>
          <dgm:bulletEnabled val="1"/>
        </dgm:presLayoutVars>
      </dgm:prSet>
      <dgm:spPr/>
    </dgm:pt>
    <dgm:pt modelId="{8CF5C7CA-9C25-477E-B37B-74D85F79F6A9}" type="pres">
      <dgm:prSet presAssocID="{1BF6F36A-7F50-4CF8-AB9A-031C8FA8DBCB}" presName="ChildText" presStyleLbl="revTx" presStyleIdx="0" presStyleCnt="4">
        <dgm:presLayoutVars>
          <dgm:chMax val="0"/>
          <dgm:chPref val="0"/>
          <dgm:bulletEnabled val="1"/>
        </dgm:presLayoutVars>
      </dgm:prSet>
      <dgm:spPr/>
    </dgm:pt>
    <dgm:pt modelId="{6C0150BD-0FE8-4042-8961-4F7D05AD9EF0}" type="pres">
      <dgm:prSet presAssocID="{ED764263-7EAA-4438-94AB-D94A98DE5F89}" presName="sibTrans" presStyleCnt="0"/>
      <dgm:spPr/>
    </dgm:pt>
    <dgm:pt modelId="{CBAF47F8-4261-4255-8D11-21CDCD333B32}" type="pres">
      <dgm:prSet presAssocID="{5A889AD7-E9BF-416E-8D6D-D812F726B074}" presName="composite" presStyleCnt="0"/>
      <dgm:spPr/>
    </dgm:pt>
    <dgm:pt modelId="{DC4A1E12-FC5B-40CF-A5B6-911DDC845D9A}" type="pres">
      <dgm:prSet presAssocID="{5A889AD7-E9BF-416E-8D6D-D812F726B074}" presName="bentUpArrow1" presStyleLbl="alignImgPlace1" presStyleIdx="1" presStyleCnt="4"/>
      <dgm:spPr/>
    </dgm:pt>
    <dgm:pt modelId="{FC260B66-F85F-4883-AA1F-BD0BF70B8D37}" type="pres">
      <dgm:prSet presAssocID="{5A889AD7-E9BF-416E-8D6D-D812F726B074}" presName="ParentText" presStyleLbl="node1" presStyleIdx="1" presStyleCnt="5" custScaleX="150729">
        <dgm:presLayoutVars>
          <dgm:chMax val="1"/>
          <dgm:chPref val="1"/>
          <dgm:bulletEnabled val="1"/>
        </dgm:presLayoutVars>
      </dgm:prSet>
      <dgm:spPr/>
    </dgm:pt>
    <dgm:pt modelId="{690A39EE-73A8-4DFB-910C-7461A7C8AE24}" type="pres">
      <dgm:prSet presAssocID="{5A889AD7-E9BF-416E-8D6D-D812F726B074}" presName="ChildText" presStyleLbl="revTx" presStyleIdx="1" presStyleCnt="4">
        <dgm:presLayoutVars>
          <dgm:chMax val="0"/>
          <dgm:chPref val="0"/>
          <dgm:bulletEnabled val="1"/>
        </dgm:presLayoutVars>
      </dgm:prSet>
      <dgm:spPr/>
    </dgm:pt>
    <dgm:pt modelId="{58C0CDBF-78EA-483C-9A4D-3B362A197A8F}" type="pres">
      <dgm:prSet presAssocID="{B9CC467F-5B0E-426C-8FD1-4E0CCA4C9C6E}" presName="sibTrans" presStyleCnt="0"/>
      <dgm:spPr/>
    </dgm:pt>
    <dgm:pt modelId="{EF64B9DE-FEBC-4EFA-AA75-858B7CC210AE}" type="pres">
      <dgm:prSet presAssocID="{779C74CE-7167-4D13-B935-ED1BB1328C35}" presName="composite" presStyleCnt="0"/>
      <dgm:spPr/>
    </dgm:pt>
    <dgm:pt modelId="{9799938C-C2BB-415A-9017-8BA9D98B6690}" type="pres">
      <dgm:prSet presAssocID="{779C74CE-7167-4D13-B935-ED1BB1328C35}" presName="bentUpArrow1" presStyleLbl="alignImgPlace1" presStyleIdx="2" presStyleCnt="4"/>
      <dgm:spPr/>
    </dgm:pt>
    <dgm:pt modelId="{EF2EB692-A16E-4805-801D-C053D48EB049}" type="pres">
      <dgm:prSet presAssocID="{779C74CE-7167-4D13-B935-ED1BB1328C35}" presName="ParentText" presStyleLbl="node1" presStyleIdx="2" presStyleCnt="5" custScaleX="145435">
        <dgm:presLayoutVars>
          <dgm:chMax val="1"/>
          <dgm:chPref val="1"/>
          <dgm:bulletEnabled val="1"/>
        </dgm:presLayoutVars>
      </dgm:prSet>
      <dgm:spPr/>
    </dgm:pt>
    <dgm:pt modelId="{9EEF4B7A-B64E-42FB-90A7-2A378AE88597}" type="pres">
      <dgm:prSet presAssocID="{779C74CE-7167-4D13-B935-ED1BB1328C35}" presName="ChildText" presStyleLbl="revTx" presStyleIdx="2" presStyleCnt="4">
        <dgm:presLayoutVars>
          <dgm:chMax val="0"/>
          <dgm:chPref val="0"/>
          <dgm:bulletEnabled val="1"/>
        </dgm:presLayoutVars>
      </dgm:prSet>
      <dgm:spPr/>
    </dgm:pt>
    <dgm:pt modelId="{FCF3F185-FDBB-41B0-9180-A21096AB0F0E}" type="pres">
      <dgm:prSet presAssocID="{BC3C2394-BDEA-4D9C-A7AC-9F464CC6D12A}" presName="sibTrans" presStyleCnt="0"/>
      <dgm:spPr/>
    </dgm:pt>
    <dgm:pt modelId="{C721AA04-6E4A-4E82-9DE3-C81F02ADF659}" type="pres">
      <dgm:prSet presAssocID="{CCFB29FC-C361-42FE-B642-C1217D49C0D6}" presName="composite" presStyleCnt="0"/>
      <dgm:spPr/>
    </dgm:pt>
    <dgm:pt modelId="{955F3B5E-5CB4-4DDE-BB69-544D748F2DE0}" type="pres">
      <dgm:prSet presAssocID="{CCFB29FC-C361-42FE-B642-C1217D49C0D6}" presName="bentUpArrow1" presStyleLbl="alignImgPlace1" presStyleIdx="3" presStyleCnt="4"/>
      <dgm:spPr/>
    </dgm:pt>
    <dgm:pt modelId="{FC8B126F-D02C-487A-BB9F-2BF6233F1EE6}" type="pres">
      <dgm:prSet presAssocID="{CCFB29FC-C361-42FE-B642-C1217D49C0D6}" presName="ParentText" presStyleLbl="node1" presStyleIdx="3" presStyleCnt="5" custScaleX="172207">
        <dgm:presLayoutVars>
          <dgm:chMax val="1"/>
          <dgm:chPref val="1"/>
          <dgm:bulletEnabled val="1"/>
        </dgm:presLayoutVars>
      </dgm:prSet>
      <dgm:spPr/>
    </dgm:pt>
    <dgm:pt modelId="{1779C7C4-4A3B-4662-83DA-942CAEF83395}" type="pres">
      <dgm:prSet presAssocID="{CCFB29FC-C361-42FE-B642-C1217D49C0D6}" presName="ChildText" presStyleLbl="revTx" presStyleIdx="3" presStyleCnt="4">
        <dgm:presLayoutVars>
          <dgm:chMax val="0"/>
          <dgm:chPref val="0"/>
          <dgm:bulletEnabled val="1"/>
        </dgm:presLayoutVars>
      </dgm:prSet>
      <dgm:spPr/>
    </dgm:pt>
    <dgm:pt modelId="{27F39D66-FCB9-4F0E-8721-BD027E824FDC}" type="pres">
      <dgm:prSet presAssocID="{ACFCF073-0A2C-4492-9FC9-D1A4BC69E228}" presName="sibTrans" presStyleCnt="0"/>
      <dgm:spPr/>
    </dgm:pt>
    <dgm:pt modelId="{3DDCB779-B392-4D86-872C-FE551BEEFD0F}" type="pres">
      <dgm:prSet presAssocID="{5FF35C57-08D3-4143-8635-3301183ECBCC}" presName="composite" presStyleCnt="0"/>
      <dgm:spPr/>
    </dgm:pt>
    <dgm:pt modelId="{E0610DA0-FBDC-49DD-9F50-DA4F1190C39A}" type="pres">
      <dgm:prSet presAssocID="{5FF35C57-08D3-4143-8635-3301183ECBCC}" presName="ParentText" presStyleLbl="node1" presStyleIdx="4" presStyleCnt="5" custScaleX="155486">
        <dgm:presLayoutVars>
          <dgm:chMax val="1"/>
          <dgm:chPref val="1"/>
          <dgm:bulletEnabled val="1"/>
        </dgm:presLayoutVars>
      </dgm:prSet>
      <dgm:spPr/>
    </dgm:pt>
  </dgm:ptLst>
  <dgm:cxnLst>
    <dgm:cxn modelId="{10C01C05-3B22-4E51-BFDB-977C8A49081A}" srcId="{EAB22F64-BDA6-456D-9BFC-805C4AB5561A}" destId="{5FF35C57-08D3-4143-8635-3301183ECBCC}" srcOrd="4" destOrd="0" parTransId="{52887A72-AEF9-43DD-A0A6-ECB4128950E3}" sibTransId="{54B78554-636A-4FCF-AAF4-BD05ED3D7442}"/>
    <dgm:cxn modelId="{596D4B0E-3C61-4147-873E-A0B022F24E78}" type="presOf" srcId="{779C74CE-7167-4D13-B935-ED1BB1328C35}" destId="{EF2EB692-A16E-4805-801D-C053D48EB049}" srcOrd="0" destOrd="0" presId="urn:microsoft.com/office/officeart/2005/8/layout/StepDownProcess#1"/>
    <dgm:cxn modelId="{36E3581A-E7A7-480A-BEB5-E05780AFA4CC}" srcId="{EAB22F64-BDA6-456D-9BFC-805C4AB5561A}" destId="{1BF6F36A-7F50-4CF8-AB9A-031C8FA8DBCB}" srcOrd="0" destOrd="0" parTransId="{FE15E0DD-1FBF-4334-8AE9-4ED83ECBA431}" sibTransId="{ED764263-7EAA-4438-94AB-D94A98DE5F89}"/>
    <dgm:cxn modelId="{03C7F63F-F8CD-4BC5-AB79-5D14E34F4E16}" srcId="{EAB22F64-BDA6-456D-9BFC-805C4AB5561A}" destId="{779C74CE-7167-4D13-B935-ED1BB1328C35}" srcOrd="2" destOrd="0" parTransId="{CBAF7459-F0FC-40C7-9703-B998D220C107}" sibTransId="{BC3C2394-BDEA-4D9C-A7AC-9F464CC6D12A}"/>
    <dgm:cxn modelId="{31E2D05B-C0ED-4973-98E3-9738F1A95B63}" srcId="{EAB22F64-BDA6-456D-9BFC-805C4AB5561A}" destId="{5A889AD7-E9BF-416E-8D6D-D812F726B074}" srcOrd="1" destOrd="0" parTransId="{9738E4B2-1152-4B89-B7A9-C680720F329A}" sibTransId="{B9CC467F-5B0E-426C-8FD1-4E0CCA4C9C6E}"/>
    <dgm:cxn modelId="{BE793163-57F2-417B-A044-45B00D1453E8}" type="presOf" srcId="{5FF35C57-08D3-4143-8635-3301183ECBCC}" destId="{E0610DA0-FBDC-49DD-9F50-DA4F1190C39A}" srcOrd="0" destOrd="0" presId="urn:microsoft.com/office/officeart/2005/8/layout/StepDownProcess#1"/>
    <dgm:cxn modelId="{087FC144-9179-49B1-B17B-8D30D494A79A}" type="presOf" srcId="{1BF6F36A-7F50-4CF8-AB9A-031C8FA8DBCB}" destId="{DB6C6A62-6459-43D3-9934-16F3E464009E}" srcOrd="0" destOrd="0" presId="urn:microsoft.com/office/officeart/2005/8/layout/StepDownProcess#1"/>
    <dgm:cxn modelId="{5B51DE7D-A49C-4955-AD64-6127DE1CEE3B}" type="presOf" srcId="{CCFB29FC-C361-42FE-B642-C1217D49C0D6}" destId="{FC8B126F-D02C-487A-BB9F-2BF6233F1EE6}" srcOrd="0" destOrd="0" presId="urn:microsoft.com/office/officeart/2005/8/layout/StepDownProcess#1"/>
    <dgm:cxn modelId="{B5510890-1E80-4A82-A3F9-4336BAC5754A}" type="presOf" srcId="{EAB22F64-BDA6-456D-9BFC-805C4AB5561A}" destId="{398DC1C9-75A2-4D48-A797-D979A0ADF1EC}" srcOrd="0" destOrd="0" presId="urn:microsoft.com/office/officeart/2005/8/layout/StepDownProcess#1"/>
    <dgm:cxn modelId="{7E89B1EC-FF2C-45B3-9887-44A34E1D733B}" type="presOf" srcId="{5A889AD7-E9BF-416E-8D6D-D812F726B074}" destId="{FC260B66-F85F-4883-AA1F-BD0BF70B8D37}" srcOrd="0" destOrd="0" presId="urn:microsoft.com/office/officeart/2005/8/layout/StepDownProcess#1"/>
    <dgm:cxn modelId="{21C96EF9-169C-4BCC-BAE1-3F645959667C}" srcId="{EAB22F64-BDA6-456D-9BFC-805C4AB5561A}" destId="{CCFB29FC-C361-42FE-B642-C1217D49C0D6}" srcOrd="3" destOrd="0" parTransId="{7E0EC703-6217-4088-BA34-8BEA5FAF10EB}" sibTransId="{ACFCF073-0A2C-4492-9FC9-D1A4BC69E228}"/>
    <dgm:cxn modelId="{400CB3DC-EB3D-4948-9006-F253B25BF5AF}" type="presParOf" srcId="{398DC1C9-75A2-4D48-A797-D979A0ADF1EC}" destId="{C6C3CB2C-E3CA-4784-A067-B1B49CC84388}" srcOrd="0" destOrd="0" presId="urn:microsoft.com/office/officeart/2005/8/layout/StepDownProcess#1"/>
    <dgm:cxn modelId="{091C7573-7F4C-4AF0-9C96-EAD1760833C3}" type="presParOf" srcId="{C6C3CB2C-E3CA-4784-A067-B1B49CC84388}" destId="{E8E88136-94E4-49CE-8772-1D3AD6C097C4}" srcOrd="0" destOrd="0" presId="urn:microsoft.com/office/officeart/2005/8/layout/StepDownProcess#1"/>
    <dgm:cxn modelId="{DC5F4AEC-4E28-4089-8AF7-83A9299D12ED}" type="presParOf" srcId="{C6C3CB2C-E3CA-4784-A067-B1B49CC84388}" destId="{DB6C6A62-6459-43D3-9934-16F3E464009E}" srcOrd="1" destOrd="0" presId="urn:microsoft.com/office/officeart/2005/8/layout/StepDownProcess#1"/>
    <dgm:cxn modelId="{11CD9BA9-54DD-4C48-9259-D669C6286914}" type="presParOf" srcId="{C6C3CB2C-E3CA-4784-A067-B1B49CC84388}" destId="{8CF5C7CA-9C25-477E-B37B-74D85F79F6A9}" srcOrd="2" destOrd="0" presId="urn:microsoft.com/office/officeart/2005/8/layout/StepDownProcess#1"/>
    <dgm:cxn modelId="{0776D663-F3BA-4AAE-AB51-CC4699D97DEC}" type="presParOf" srcId="{398DC1C9-75A2-4D48-A797-D979A0ADF1EC}" destId="{6C0150BD-0FE8-4042-8961-4F7D05AD9EF0}" srcOrd="1" destOrd="0" presId="urn:microsoft.com/office/officeart/2005/8/layout/StepDownProcess#1"/>
    <dgm:cxn modelId="{76DEFCEF-4F3B-4EB4-9F4E-541F16AAB422}" type="presParOf" srcId="{398DC1C9-75A2-4D48-A797-D979A0ADF1EC}" destId="{CBAF47F8-4261-4255-8D11-21CDCD333B32}" srcOrd="2" destOrd="0" presId="urn:microsoft.com/office/officeart/2005/8/layout/StepDownProcess#1"/>
    <dgm:cxn modelId="{4CDF67D9-5121-4EAA-97D0-8BACCE67D1B6}" type="presParOf" srcId="{CBAF47F8-4261-4255-8D11-21CDCD333B32}" destId="{DC4A1E12-FC5B-40CF-A5B6-911DDC845D9A}" srcOrd="0" destOrd="0" presId="urn:microsoft.com/office/officeart/2005/8/layout/StepDownProcess#1"/>
    <dgm:cxn modelId="{F22E3F98-5A59-49F0-91A6-A68A101AFA88}" type="presParOf" srcId="{CBAF47F8-4261-4255-8D11-21CDCD333B32}" destId="{FC260B66-F85F-4883-AA1F-BD0BF70B8D37}" srcOrd="1" destOrd="0" presId="urn:microsoft.com/office/officeart/2005/8/layout/StepDownProcess#1"/>
    <dgm:cxn modelId="{5D342E26-0A13-49E6-A546-A87D3C4A3F3A}" type="presParOf" srcId="{CBAF47F8-4261-4255-8D11-21CDCD333B32}" destId="{690A39EE-73A8-4DFB-910C-7461A7C8AE24}" srcOrd="2" destOrd="0" presId="urn:microsoft.com/office/officeart/2005/8/layout/StepDownProcess#1"/>
    <dgm:cxn modelId="{74B5E9E9-1DCA-4793-9ACC-FD712B9CA068}" type="presParOf" srcId="{398DC1C9-75A2-4D48-A797-D979A0ADF1EC}" destId="{58C0CDBF-78EA-483C-9A4D-3B362A197A8F}" srcOrd="3" destOrd="0" presId="urn:microsoft.com/office/officeart/2005/8/layout/StepDownProcess#1"/>
    <dgm:cxn modelId="{8E900AB5-E28F-4966-98C0-9460281664DA}" type="presParOf" srcId="{398DC1C9-75A2-4D48-A797-D979A0ADF1EC}" destId="{EF64B9DE-FEBC-4EFA-AA75-858B7CC210AE}" srcOrd="4" destOrd="0" presId="urn:microsoft.com/office/officeart/2005/8/layout/StepDownProcess#1"/>
    <dgm:cxn modelId="{A1BC58EF-643F-478D-885F-B849BFB59BED}" type="presParOf" srcId="{EF64B9DE-FEBC-4EFA-AA75-858B7CC210AE}" destId="{9799938C-C2BB-415A-9017-8BA9D98B6690}" srcOrd="0" destOrd="0" presId="urn:microsoft.com/office/officeart/2005/8/layout/StepDownProcess#1"/>
    <dgm:cxn modelId="{4EF88875-581C-4881-BC89-4785046DA539}" type="presParOf" srcId="{EF64B9DE-FEBC-4EFA-AA75-858B7CC210AE}" destId="{EF2EB692-A16E-4805-801D-C053D48EB049}" srcOrd="1" destOrd="0" presId="urn:microsoft.com/office/officeart/2005/8/layout/StepDownProcess#1"/>
    <dgm:cxn modelId="{8B436377-35E8-449C-9618-3254857A45C7}" type="presParOf" srcId="{EF64B9DE-FEBC-4EFA-AA75-858B7CC210AE}" destId="{9EEF4B7A-B64E-42FB-90A7-2A378AE88597}" srcOrd="2" destOrd="0" presId="urn:microsoft.com/office/officeart/2005/8/layout/StepDownProcess#1"/>
    <dgm:cxn modelId="{E7B9B07B-084C-4B83-BE27-369590CF5128}" type="presParOf" srcId="{398DC1C9-75A2-4D48-A797-D979A0ADF1EC}" destId="{FCF3F185-FDBB-41B0-9180-A21096AB0F0E}" srcOrd="5" destOrd="0" presId="urn:microsoft.com/office/officeart/2005/8/layout/StepDownProcess#1"/>
    <dgm:cxn modelId="{5EE0ED68-4AC7-4B80-B957-016FD1928502}" type="presParOf" srcId="{398DC1C9-75A2-4D48-A797-D979A0ADF1EC}" destId="{C721AA04-6E4A-4E82-9DE3-C81F02ADF659}" srcOrd="6" destOrd="0" presId="urn:microsoft.com/office/officeart/2005/8/layout/StepDownProcess#1"/>
    <dgm:cxn modelId="{339FC144-7D2F-4B5D-9FAB-2A06367B9DD1}" type="presParOf" srcId="{C721AA04-6E4A-4E82-9DE3-C81F02ADF659}" destId="{955F3B5E-5CB4-4DDE-BB69-544D748F2DE0}" srcOrd="0" destOrd="0" presId="urn:microsoft.com/office/officeart/2005/8/layout/StepDownProcess#1"/>
    <dgm:cxn modelId="{DE2D35A0-1AAA-4C6E-BEA8-725184DBF780}" type="presParOf" srcId="{C721AA04-6E4A-4E82-9DE3-C81F02ADF659}" destId="{FC8B126F-D02C-487A-BB9F-2BF6233F1EE6}" srcOrd="1" destOrd="0" presId="urn:microsoft.com/office/officeart/2005/8/layout/StepDownProcess#1"/>
    <dgm:cxn modelId="{918BC69F-8B2D-4F65-8701-E864CC9E22F8}" type="presParOf" srcId="{C721AA04-6E4A-4E82-9DE3-C81F02ADF659}" destId="{1779C7C4-4A3B-4662-83DA-942CAEF83395}" srcOrd="2" destOrd="0" presId="urn:microsoft.com/office/officeart/2005/8/layout/StepDownProcess#1"/>
    <dgm:cxn modelId="{C4790967-0AEA-45B9-ABF9-3270DE234C44}" type="presParOf" srcId="{398DC1C9-75A2-4D48-A797-D979A0ADF1EC}" destId="{27F39D66-FCB9-4F0E-8721-BD027E824FDC}" srcOrd="7" destOrd="0" presId="urn:microsoft.com/office/officeart/2005/8/layout/StepDownProcess#1"/>
    <dgm:cxn modelId="{ECCA8923-7A51-426F-8D50-EC9B5ABEC26B}" type="presParOf" srcId="{398DC1C9-75A2-4D48-A797-D979A0ADF1EC}" destId="{3DDCB779-B392-4D86-872C-FE551BEEFD0F}" srcOrd="8" destOrd="0" presId="urn:microsoft.com/office/officeart/2005/8/layout/StepDownProcess#1"/>
    <dgm:cxn modelId="{EF6708E3-372C-46EB-B171-4FE286D5C55A}" type="presParOf" srcId="{3DDCB779-B392-4D86-872C-FE551BEEFD0F}" destId="{E0610DA0-FBDC-49DD-9F50-DA4F1190C39A}" srcOrd="0" destOrd="0" presId="urn:microsoft.com/office/officeart/2005/8/layout/StepDown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E88136-94E4-49CE-8772-1D3AD6C097C4}">
      <dsp:nvSpPr>
        <dsp:cNvPr id="0" name=""/>
        <dsp:cNvSpPr/>
      </dsp:nvSpPr>
      <dsp:spPr>
        <a:xfrm rot="5400000">
          <a:off x="1052075" y="3528727"/>
          <a:ext cx="1373830" cy="1564057"/>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6C6A62-6459-43D3-9934-16F3E464009E}">
      <dsp:nvSpPr>
        <dsp:cNvPr id="0" name=""/>
        <dsp:cNvSpPr/>
      </dsp:nvSpPr>
      <dsp:spPr>
        <a:xfrm>
          <a:off x="6060" y="2005808"/>
          <a:ext cx="3676787" cy="1618829"/>
        </a:xfrm>
        <a:prstGeom prst="roundRect">
          <a:avLst>
            <a:gd name="adj" fmla="val 16670"/>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b="0" kern="1200" dirty="0">
              <a:solidFill>
                <a:schemeClr val="bg1"/>
              </a:solidFill>
              <a:latin typeface="+mn-lt"/>
            </a:rPr>
            <a:t>1999: </a:t>
          </a:r>
          <a:r>
            <a:rPr lang="en-GB" sz="3300" b="1" kern="1200" noProof="0" dirty="0">
              <a:solidFill>
                <a:schemeClr val="bg1"/>
              </a:solidFill>
              <a:latin typeface="+mn-lt"/>
            </a:rPr>
            <a:t>EAC</a:t>
          </a:r>
          <a:r>
            <a:rPr lang="en-US" sz="3300" b="1" kern="1200" dirty="0">
              <a:solidFill>
                <a:schemeClr val="bg1"/>
              </a:solidFill>
              <a:latin typeface="+mn-lt"/>
            </a:rPr>
            <a:t> Treaty established</a:t>
          </a:r>
          <a:endParaRPr lang="en-GB" sz="3300" kern="1200" dirty="0">
            <a:solidFill>
              <a:schemeClr val="bg1"/>
            </a:solidFill>
          </a:endParaRPr>
        </a:p>
      </dsp:txBody>
      <dsp:txXfrm>
        <a:off x="85099" y="2084847"/>
        <a:ext cx="3518709" cy="1460751"/>
      </dsp:txXfrm>
    </dsp:sp>
    <dsp:sp modelId="{8CF5C7CA-9C25-477E-B37B-74D85F79F6A9}">
      <dsp:nvSpPr>
        <dsp:cNvPr id="0" name=""/>
        <dsp:cNvSpPr/>
      </dsp:nvSpPr>
      <dsp:spPr>
        <a:xfrm>
          <a:off x="3000814" y="2160201"/>
          <a:ext cx="1682053" cy="1308409"/>
        </a:xfrm>
        <a:prstGeom prst="rect">
          <a:avLst/>
        </a:prstGeom>
        <a:noFill/>
        <a:ln>
          <a:noFill/>
        </a:ln>
        <a:effectLst/>
      </dsp:spPr>
      <dsp:style>
        <a:lnRef idx="0">
          <a:scrgbClr r="0" g="0" b="0"/>
        </a:lnRef>
        <a:fillRef idx="0">
          <a:scrgbClr r="0" g="0" b="0"/>
        </a:fillRef>
        <a:effectRef idx="0">
          <a:scrgbClr r="0" g="0" b="0"/>
        </a:effectRef>
        <a:fontRef idx="minor"/>
      </dsp:style>
    </dsp:sp>
    <dsp:sp modelId="{DC4A1E12-FC5B-40CF-A5B6-911DDC845D9A}">
      <dsp:nvSpPr>
        <dsp:cNvPr id="0" name=""/>
        <dsp:cNvSpPr/>
      </dsp:nvSpPr>
      <dsp:spPr>
        <a:xfrm rot="5400000">
          <a:off x="3201519" y="5347207"/>
          <a:ext cx="1373830" cy="1564057"/>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C260B66-F85F-4883-AA1F-BD0BF70B8D37}">
      <dsp:nvSpPr>
        <dsp:cNvPr id="0" name=""/>
        <dsp:cNvSpPr/>
      </dsp:nvSpPr>
      <dsp:spPr>
        <a:xfrm>
          <a:off x="2250928" y="3824289"/>
          <a:ext cx="3485941" cy="1618829"/>
        </a:xfrm>
        <a:prstGeom prst="roundRect">
          <a:avLst>
            <a:gd name="adj" fmla="val 16670"/>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kern="1200" dirty="0"/>
            <a:t>2005: </a:t>
          </a:r>
          <a:r>
            <a:rPr lang="en-GB" sz="3300" b="1" kern="1200" dirty="0"/>
            <a:t>Customs Union Protocol</a:t>
          </a:r>
        </a:p>
      </dsp:txBody>
      <dsp:txXfrm>
        <a:off x="2329967" y="3903328"/>
        <a:ext cx="3327863" cy="1460751"/>
      </dsp:txXfrm>
    </dsp:sp>
    <dsp:sp modelId="{690A39EE-73A8-4DFB-910C-7461A7C8AE24}">
      <dsp:nvSpPr>
        <dsp:cNvPr id="0" name=""/>
        <dsp:cNvSpPr/>
      </dsp:nvSpPr>
      <dsp:spPr>
        <a:xfrm>
          <a:off x="5150259" y="3978681"/>
          <a:ext cx="1682053" cy="1308409"/>
        </a:xfrm>
        <a:prstGeom prst="rect">
          <a:avLst/>
        </a:prstGeom>
        <a:noFill/>
        <a:ln>
          <a:noFill/>
        </a:ln>
        <a:effectLst/>
      </dsp:spPr>
      <dsp:style>
        <a:lnRef idx="0">
          <a:scrgbClr r="0" g="0" b="0"/>
        </a:lnRef>
        <a:fillRef idx="0">
          <a:scrgbClr r="0" g="0" b="0"/>
        </a:fillRef>
        <a:effectRef idx="0">
          <a:scrgbClr r="0" g="0" b="0"/>
        </a:effectRef>
        <a:fontRef idx="minor"/>
      </dsp:style>
    </dsp:sp>
    <dsp:sp modelId="{9799938C-C2BB-415A-9017-8BA9D98B6690}">
      <dsp:nvSpPr>
        <dsp:cNvPr id="0" name=""/>
        <dsp:cNvSpPr/>
      </dsp:nvSpPr>
      <dsp:spPr>
        <a:xfrm rot="5400000">
          <a:off x="5385169" y="7165687"/>
          <a:ext cx="1373830" cy="1564057"/>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2EB692-A16E-4805-801D-C053D48EB049}">
      <dsp:nvSpPr>
        <dsp:cNvPr id="0" name=""/>
        <dsp:cNvSpPr/>
      </dsp:nvSpPr>
      <dsp:spPr>
        <a:xfrm>
          <a:off x="4495795" y="5642769"/>
          <a:ext cx="3363506" cy="1618829"/>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b="0" i="0" kern="1200" dirty="0"/>
            <a:t>2010</a:t>
          </a:r>
          <a:r>
            <a:rPr lang="en-GB" sz="3300" kern="1200" dirty="0"/>
            <a:t>: </a:t>
          </a:r>
          <a:r>
            <a:rPr lang="en-GB" sz="3300" b="1" kern="1200" dirty="0"/>
            <a:t>Common Market Protocol</a:t>
          </a:r>
        </a:p>
      </dsp:txBody>
      <dsp:txXfrm>
        <a:off x="4574834" y="5721808"/>
        <a:ext cx="3205428" cy="1460751"/>
      </dsp:txXfrm>
    </dsp:sp>
    <dsp:sp modelId="{9EEF4B7A-B64E-42FB-90A7-2A378AE88597}">
      <dsp:nvSpPr>
        <dsp:cNvPr id="0" name=""/>
        <dsp:cNvSpPr/>
      </dsp:nvSpPr>
      <dsp:spPr>
        <a:xfrm>
          <a:off x="7333909" y="5797161"/>
          <a:ext cx="1682053" cy="1308409"/>
        </a:xfrm>
        <a:prstGeom prst="rect">
          <a:avLst/>
        </a:prstGeom>
        <a:noFill/>
        <a:ln>
          <a:noFill/>
        </a:ln>
        <a:effectLst/>
      </dsp:spPr>
      <dsp:style>
        <a:lnRef idx="0">
          <a:scrgbClr r="0" g="0" b="0"/>
        </a:lnRef>
        <a:fillRef idx="0">
          <a:scrgbClr r="0" g="0" b="0"/>
        </a:fillRef>
        <a:effectRef idx="0">
          <a:scrgbClr r="0" g="0" b="0"/>
        </a:effectRef>
        <a:fontRef idx="minor"/>
      </dsp:style>
    </dsp:sp>
    <dsp:sp modelId="{955F3B5E-5CB4-4DDE-BB69-544D748F2DE0}">
      <dsp:nvSpPr>
        <dsp:cNvPr id="0" name=""/>
        <dsp:cNvSpPr/>
      </dsp:nvSpPr>
      <dsp:spPr>
        <a:xfrm rot="5400000">
          <a:off x="7939617" y="8984167"/>
          <a:ext cx="1373830" cy="1564057"/>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C8B126F-D02C-487A-BB9F-2BF6233F1EE6}">
      <dsp:nvSpPr>
        <dsp:cNvPr id="0" name=""/>
        <dsp:cNvSpPr/>
      </dsp:nvSpPr>
      <dsp:spPr>
        <a:xfrm>
          <a:off x="6740663" y="7461249"/>
          <a:ext cx="3982667" cy="1618829"/>
        </a:xfrm>
        <a:prstGeom prst="roundRect">
          <a:avLst>
            <a:gd name="adj" fmla="val 16670"/>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kern="1200" dirty="0"/>
            <a:t>2013: </a:t>
          </a:r>
          <a:r>
            <a:rPr lang="en-GB" sz="3300" b="1" kern="1200" dirty="0"/>
            <a:t>Monetary Union Protocol</a:t>
          </a:r>
        </a:p>
      </dsp:txBody>
      <dsp:txXfrm>
        <a:off x="6819702" y="7540288"/>
        <a:ext cx="3824589" cy="1460751"/>
      </dsp:txXfrm>
    </dsp:sp>
    <dsp:sp modelId="{1779C7C4-4A3B-4662-83DA-942CAEF83395}">
      <dsp:nvSpPr>
        <dsp:cNvPr id="0" name=""/>
        <dsp:cNvSpPr/>
      </dsp:nvSpPr>
      <dsp:spPr>
        <a:xfrm>
          <a:off x="9888357" y="7615641"/>
          <a:ext cx="1682053" cy="1308409"/>
        </a:xfrm>
        <a:prstGeom prst="rect">
          <a:avLst/>
        </a:prstGeom>
        <a:noFill/>
        <a:ln>
          <a:noFill/>
        </a:ln>
        <a:effectLst/>
      </dsp:spPr>
      <dsp:style>
        <a:lnRef idx="0">
          <a:scrgbClr r="0" g="0" b="0"/>
        </a:lnRef>
        <a:fillRef idx="0">
          <a:scrgbClr r="0" g="0" b="0"/>
        </a:fillRef>
        <a:effectRef idx="0">
          <a:scrgbClr r="0" g="0" b="0"/>
        </a:effectRef>
        <a:fontRef idx="minor"/>
      </dsp:style>
    </dsp:sp>
    <dsp:sp modelId="{E0610DA0-FBDC-49DD-9F50-DA4F1190C39A}">
      <dsp:nvSpPr>
        <dsp:cNvPr id="0" name=""/>
        <dsp:cNvSpPr/>
      </dsp:nvSpPr>
      <dsp:spPr>
        <a:xfrm>
          <a:off x="8985530" y="9279729"/>
          <a:ext cx="3595957" cy="1618829"/>
        </a:xfrm>
        <a:prstGeom prst="roundRect">
          <a:avLst>
            <a:gd name="adj" fmla="val 16670"/>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kern="1200" dirty="0"/>
            <a:t>Political Federation</a:t>
          </a:r>
        </a:p>
      </dsp:txBody>
      <dsp:txXfrm>
        <a:off x="9064569" y="9358768"/>
        <a:ext cx="3437879" cy="1460751"/>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1">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bkpt" val="fixed"/>
          <dgm:param type="bkPtFixedVal" val="1"/>
          <dgm:param type="off" val="off"/>
          <dgm:param type="grDir" val="tL"/>
          <dgm:param type="flowDir" val="row"/>
        </dgm:alg>
      </dgm:if>
      <dgm:else name="Name2">
        <dgm:alg type="snake">
          <dgm:param type="bkpt" val="fixed"/>
          <dgm:param type="bkPtFixedVal" val="1"/>
          <dgm:param type="off" val="off"/>
          <dgm:param type="grDir" val="tR"/>
          <dgm:param type="flowDir" val="row"/>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atin typeface="Lato Light"/>
              </a:defRPr>
            </a:lvl1pPr>
          </a:lstStyle>
          <a:p>
            <a:endParaRPr lang="en-US" dirty="0"/>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atin typeface="Lato Light"/>
              </a:defRPr>
            </a:lvl1pPr>
          </a:lstStyle>
          <a:p>
            <a:fld id="{EFC10EE1-B198-C942-8235-326C972CBB30}" type="datetimeFigureOut">
              <a:rPr lang="en-US" smtClean="0"/>
              <a:t>8/20/2025</a:t>
            </a:fld>
            <a:endParaRPr lang="en-US" dirty="0"/>
          </a:p>
        </p:txBody>
      </p:sp>
      <p:sp>
        <p:nvSpPr>
          <p:cNvPr id="4" name="Slide Image Placeholder 3"/>
          <p:cNvSpPr>
            <a:spLocks noGrp="1" noRot="1" noChangeAspect="1"/>
          </p:cNvSpPr>
          <p:nvPr>
            <p:ph type="sldImg" idx="2"/>
          </p:nvPr>
        </p:nvSpPr>
        <p:spPr>
          <a:xfrm>
            <a:off x="344488" y="696913"/>
            <a:ext cx="6192837"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atin typeface="Lato Light"/>
              </a:defRPr>
            </a:lvl1pPr>
          </a:lstStyle>
          <a:p>
            <a:endParaRPr lang="en-US" dirty="0"/>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atin typeface="Lato Light"/>
              </a:defRPr>
            </a:lvl1pPr>
          </a:lstStyle>
          <a:p>
            <a:fld id="{006BE02D-20C0-F840-AFAC-BEA99C74FDC2}"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2400" kern="1200">
        <a:solidFill>
          <a:schemeClr val="tx1"/>
        </a:solidFill>
        <a:latin typeface="Lato Light"/>
        <a:ea typeface="+mn-ea"/>
        <a:cs typeface="+mn-cs"/>
      </a:defRPr>
    </a:lvl1pPr>
    <a:lvl2pPr marL="914400" algn="l" defTabSz="914400" rtl="0" eaLnBrk="1" latinLnBrk="0" hangingPunct="1">
      <a:defRPr sz="2400" kern="1200">
        <a:solidFill>
          <a:schemeClr val="tx1"/>
        </a:solidFill>
        <a:latin typeface="Lato Light"/>
        <a:ea typeface="+mn-ea"/>
        <a:cs typeface="+mn-cs"/>
      </a:defRPr>
    </a:lvl2pPr>
    <a:lvl3pPr marL="1828165" algn="l" defTabSz="914400" rtl="0" eaLnBrk="1" latinLnBrk="0" hangingPunct="1">
      <a:defRPr sz="2400" kern="1200">
        <a:solidFill>
          <a:schemeClr val="tx1"/>
        </a:solidFill>
        <a:latin typeface="Lato Light"/>
        <a:ea typeface="+mn-ea"/>
        <a:cs typeface="+mn-cs"/>
      </a:defRPr>
    </a:lvl3pPr>
    <a:lvl4pPr marL="2742565" algn="l" defTabSz="914400" rtl="0" eaLnBrk="1" latinLnBrk="0" hangingPunct="1">
      <a:defRPr sz="2400" kern="1200">
        <a:solidFill>
          <a:schemeClr val="tx1"/>
        </a:solidFill>
        <a:latin typeface="Lato Light"/>
        <a:ea typeface="+mn-ea"/>
        <a:cs typeface="+mn-cs"/>
      </a:defRPr>
    </a:lvl4pPr>
    <a:lvl5pPr marL="3656965" algn="l" defTabSz="914400" rtl="0" eaLnBrk="1" latinLnBrk="0" hangingPunct="1">
      <a:defRPr sz="2400" kern="1200">
        <a:solidFill>
          <a:schemeClr val="tx1"/>
        </a:solidFill>
        <a:latin typeface="Lato Light"/>
        <a:ea typeface="+mn-ea"/>
        <a:cs typeface="+mn-cs"/>
      </a:defRPr>
    </a:lvl5pPr>
    <a:lvl6pPr marL="4571365" algn="l" defTabSz="914400" rtl="0" eaLnBrk="1" latinLnBrk="0" hangingPunct="1">
      <a:defRPr sz="2400" kern="1200">
        <a:solidFill>
          <a:schemeClr val="tx1"/>
        </a:solidFill>
        <a:latin typeface="+mn-lt"/>
        <a:ea typeface="+mn-ea"/>
        <a:cs typeface="+mn-cs"/>
      </a:defRPr>
    </a:lvl6pPr>
    <a:lvl7pPr marL="5485130" algn="l" defTabSz="914400" rtl="0" eaLnBrk="1" latinLnBrk="0" hangingPunct="1">
      <a:defRPr sz="2400" kern="1200">
        <a:solidFill>
          <a:schemeClr val="tx1"/>
        </a:solidFill>
        <a:latin typeface="+mn-lt"/>
        <a:ea typeface="+mn-ea"/>
        <a:cs typeface="+mn-cs"/>
      </a:defRPr>
    </a:lvl7pPr>
    <a:lvl8pPr marL="6399530" algn="l" defTabSz="914400" rtl="0" eaLnBrk="1" latinLnBrk="0" hangingPunct="1">
      <a:defRPr sz="2400" kern="1200">
        <a:solidFill>
          <a:schemeClr val="tx1"/>
        </a:solidFill>
        <a:latin typeface="+mn-lt"/>
        <a:ea typeface="+mn-ea"/>
        <a:cs typeface="+mn-cs"/>
      </a:defRPr>
    </a:lvl8pPr>
    <a:lvl9pPr marL="7313930" algn="l" defTabSz="914400"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emf"/><Relationship Id="rId5" Type="http://schemas.openxmlformats.org/officeDocument/2006/relationships/image" Target="../media/image1.png"/><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hyperlink" Target="mailto:eac@eachq.org" TargetMode="External"/><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er Slide 1">
    <p:spTree>
      <p:nvGrpSpPr>
        <p:cNvPr id="1" name=""/>
        <p:cNvGrpSpPr/>
        <p:nvPr/>
      </p:nvGrpSpPr>
      <p:grpSpPr>
        <a:xfrm>
          <a:off x="0" y="0"/>
          <a:ext cx="0" cy="0"/>
          <a:chOff x="0" y="0"/>
          <a:chExt cx="0" cy="0"/>
        </a:xfrm>
      </p:grpSpPr>
      <p:grpSp>
        <p:nvGrpSpPr>
          <p:cNvPr id="2" name="Group 1"/>
          <p:cNvGrpSpPr/>
          <p:nvPr userDrawn="1"/>
        </p:nvGrpSpPr>
        <p:grpSpPr>
          <a:xfrm>
            <a:off x="-1" y="11914730"/>
            <a:ext cx="24377651" cy="1697630"/>
            <a:chOff x="-1" y="11751011"/>
            <a:chExt cx="24377651" cy="1697630"/>
          </a:xfrm>
        </p:grpSpPr>
        <p:pic>
          <p:nvPicPr>
            <p:cNvPr id="3" name="Picture 2" descr="EAC_Swirl_CS5.eps"/>
            <p:cNvPicPr>
              <a:picLocks noChangeAspect="1"/>
            </p:cNvPicPr>
            <p:nvPr/>
          </p:nvPicPr>
          <p:blipFill rotWithShape="1">
            <a:blip r:embed="rId2">
              <a:extLst>
                <a:ext uri="{28A0092B-C50C-407E-A947-70E740481C1C}">
                  <a14:useLocalDpi xmlns:a14="http://schemas.microsoft.com/office/drawing/2010/main" val="0"/>
                </a:ext>
              </a:extLst>
            </a:blip>
            <a:srcRect l="3933" r="6456"/>
            <a:stretch>
              <a:fillRect/>
            </a:stretch>
          </p:blipFill>
          <p:spPr>
            <a:xfrm>
              <a:off x="-1" y="12763545"/>
              <a:ext cx="24377651" cy="685096"/>
            </a:xfrm>
            <a:prstGeom prst="rect">
              <a:avLst/>
            </a:prstGeom>
          </p:spPr>
        </p:pic>
        <p:pic>
          <p:nvPicPr>
            <p:cNvPr id="4" name="Picture 3" descr="EAC_Logo.ep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084" y="11751011"/>
              <a:ext cx="1736702" cy="1608510"/>
            </a:xfrm>
            <a:prstGeom prst="rect">
              <a:avLst/>
            </a:prstGeom>
          </p:spPr>
        </p:pic>
      </p:gr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Master Slide 1">
    <p:spTree>
      <p:nvGrpSpPr>
        <p:cNvPr id="1" name=""/>
        <p:cNvGrpSpPr/>
        <p:nvPr/>
      </p:nvGrpSpPr>
      <p:grpSpPr>
        <a:xfrm>
          <a:off x="0" y="0"/>
          <a:ext cx="0" cy="0"/>
          <a:chOff x="0" y="0"/>
          <a:chExt cx="0" cy="0"/>
        </a:xfrm>
      </p:grpSpPr>
      <p:sp>
        <p:nvSpPr>
          <p:cNvPr id="2" name="Rectangle 1"/>
          <p:cNvSpPr/>
          <p:nvPr userDrawn="1"/>
        </p:nvSpPr>
        <p:spPr>
          <a:xfrm>
            <a:off x="22034809" y="334537"/>
            <a:ext cx="2342841" cy="129354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txBox="1"/>
          <p:nvPr userDrawn="1"/>
        </p:nvSpPr>
        <p:spPr>
          <a:xfrm>
            <a:off x="8369562" y="8650580"/>
            <a:ext cx="7674732" cy="865945"/>
          </a:xfrm>
          <a:prstGeom prst="rect">
            <a:avLst/>
          </a:prstGeom>
        </p:spPr>
        <p:txBody>
          <a:bodyPr vert="horz" wrap="none" lIns="217490" tIns="108745" rIns="217490" bIns="108745"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r>
              <a:rPr lang="en-US" sz="3600" b="1" spc="300" dirty="0">
                <a:solidFill>
                  <a:schemeClr val="bg2">
                    <a:lumMod val="65000"/>
                  </a:schemeClr>
                </a:solidFill>
                <a:latin typeface="Lucida Handwriting" panose="03010101010101010101"/>
                <a:ea typeface="Lato" panose="020F0502020204030203" pitchFamily="34" charset="0"/>
                <a:cs typeface="Lucida Handwriting" panose="03010101010101010101"/>
              </a:rPr>
              <a:t>One People, One Destiny</a:t>
            </a:r>
          </a:p>
        </p:txBody>
      </p:sp>
      <p:sp>
        <p:nvSpPr>
          <p:cNvPr id="4" name="Rectangle 3"/>
          <p:cNvSpPr/>
          <p:nvPr userDrawn="1"/>
        </p:nvSpPr>
        <p:spPr bwMode="auto">
          <a:xfrm>
            <a:off x="3490256" y="6814324"/>
            <a:ext cx="17441775" cy="1231106"/>
          </a:xfrm>
          <a:prstGeom prst="rect">
            <a:avLst/>
          </a:prstGeom>
          <a:noFill/>
          <a:ln>
            <a:noFill/>
          </a:ln>
        </p:spPr>
        <p:txBody>
          <a:bodyPr vert="horz" wrap="none" lIns="0" tIns="0" rIns="0" bIns="0" anchor="ctr" anchorCtr="0">
            <a:spAutoFit/>
          </a:bodyPr>
          <a:lstStyle/>
          <a:p>
            <a:pPr algn="ctr" defTabSz="4572000"/>
            <a:r>
              <a:rPr lang="en-US" sz="8000" b="1" spc="1200" dirty="0">
                <a:solidFill>
                  <a:srgbClr val="0E80C9"/>
                </a:solidFill>
                <a:latin typeface="Arial" panose="020B0604020202020204"/>
                <a:ea typeface="Lato Black" charset="0"/>
                <a:cs typeface="Arial" panose="020B0604020202020204"/>
                <a:sym typeface="Bebas Neue" charset="0"/>
              </a:rPr>
              <a:t>EAST AFRICAN COMMUNITY</a:t>
            </a:r>
          </a:p>
        </p:txBody>
      </p:sp>
      <p:pic>
        <p:nvPicPr>
          <p:cNvPr id="5" name="Picture 4" descr="EAC_Logo.eps"/>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113901" y="890865"/>
            <a:ext cx="6086374" cy="5637116"/>
          </a:xfrm>
          <a:prstGeom prst="rect">
            <a:avLst/>
          </a:prstGeom>
        </p:spPr>
      </p:pic>
      <p:sp>
        <p:nvSpPr>
          <p:cNvPr id="6" name="Subtitle 2"/>
          <p:cNvSpPr txBox="1"/>
          <p:nvPr userDrawn="1"/>
        </p:nvSpPr>
        <p:spPr>
          <a:xfrm>
            <a:off x="21596034" y="81101"/>
            <a:ext cx="1312163" cy="506872"/>
          </a:xfrm>
          <a:prstGeom prst="rect">
            <a:avLst/>
          </a:prstGeom>
        </p:spPr>
        <p:txBody>
          <a:bodyPr vert="horz" wrap="none" lIns="217490" tIns="108745" rIns="217490" bIns="108745"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r>
              <a:rPr lang="en-US" sz="1600" spc="300" dirty="0">
                <a:solidFill>
                  <a:schemeClr val="bg2">
                    <a:lumMod val="65000"/>
                  </a:schemeClr>
                </a:solidFill>
                <a:latin typeface="Lato" panose="020F0502020204030203" pitchFamily="34" charset="0"/>
                <a:ea typeface="Lato" panose="020F0502020204030203" pitchFamily="34" charset="0"/>
                <a:cs typeface="Lato" panose="020F0502020204030203" pitchFamily="34" charset="0"/>
              </a:rPr>
              <a:t>PPT 00</a:t>
            </a:r>
          </a:p>
        </p:txBody>
      </p:sp>
      <p:pic>
        <p:nvPicPr>
          <p:cNvPr id="7" name="Picture 6" descr="EAC_Swirl_CS5.eps"/>
          <p:cNvPicPr>
            <a:picLocks noChangeAspect="1"/>
          </p:cNvPicPr>
          <p:nvPr userDrawn="1"/>
        </p:nvPicPr>
        <p:blipFill rotWithShape="1">
          <a:blip r:embed="rId3">
            <a:extLst>
              <a:ext uri="{28A0092B-C50C-407E-A947-70E740481C1C}">
                <a14:useLocalDpi xmlns:a14="http://schemas.microsoft.com/office/drawing/2010/main" val="0"/>
              </a:ext>
            </a:extLst>
          </a:blip>
          <a:srcRect l="9429" r="5491"/>
          <a:stretch>
            <a:fillRect/>
          </a:stretch>
        </p:blipFill>
        <p:spPr>
          <a:xfrm>
            <a:off x="0" y="9783910"/>
            <a:ext cx="24377650" cy="2209800"/>
          </a:xfrm>
          <a:prstGeom prst="rect">
            <a:avLst/>
          </a:prstGeom>
        </p:spPr>
      </p:pic>
      <p:sp>
        <p:nvSpPr>
          <p:cNvPr id="8" name="Subtitle 2"/>
          <p:cNvSpPr txBox="1"/>
          <p:nvPr userDrawn="1"/>
        </p:nvSpPr>
        <p:spPr>
          <a:xfrm>
            <a:off x="19656461" y="13106456"/>
            <a:ext cx="4259585" cy="506872"/>
          </a:xfrm>
          <a:prstGeom prst="rect">
            <a:avLst/>
          </a:prstGeom>
        </p:spPr>
        <p:txBody>
          <a:bodyPr vert="horz" wrap="none" lIns="217490" tIns="108745" rIns="217490" bIns="108745"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r>
              <a:rPr lang="en-US" sz="1600" spc="300" dirty="0">
                <a:solidFill>
                  <a:schemeClr val="bg2">
                    <a:lumMod val="65000"/>
                  </a:schemeClr>
                </a:solidFill>
                <a:latin typeface="Lato" panose="020F0502020204030203" pitchFamily="34" charset="0"/>
                <a:ea typeface="Lato" panose="020F0502020204030203" pitchFamily="34" charset="0"/>
                <a:cs typeface="Lato" panose="020F0502020204030203" pitchFamily="34" charset="0"/>
              </a:rPr>
              <a:t>EFFECTIVE DATE: 20/03/2020</a:t>
            </a:r>
          </a:p>
        </p:txBody>
      </p:sp>
      <p:sp>
        <p:nvSpPr>
          <p:cNvPr id="9" name="Subtitle 2"/>
          <p:cNvSpPr txBox="1"/>
          <p:nvPr userDrawn="1"/>
        </p:nvSpPr>
        <p:spPr>
          <a:xfrm>
            <a:off x="435098" y="13106456"/>
            <a:ext cx="2665398" cy="506872"/>
          </a:xfrm>
          <a:prstGeom prst="rect">
            <a:avLst/>
          </a:prstGeom>
        </p:spPr>
        <p:txBody>
          <a:bodyPr vert="horz" wrap="none" lIns="217490" tIns="108745" rIns="217490" bIns="108745"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r>
              <a:rPr lang="en-US" sz="1600" spc="300" dirty="0">
                <a:solidFill>
                  <a:schemeClr val="bg2">
                    <a:lumMod val="65000"/>
                  </a:schemeClr>
                </a:solidFill>
                <a:latin typeface="Lato" panose="020F0502020204030203" pitchFamily="34" charset="0"/>
                <a:ea typeface="Lato" panose="020F0502020204030203" pitchFamily="34" charset="0"/>
                <a:cs typeface="Lato" panose="020F0502020204030203" pitchFamily="34" charset="0"/>
              </a:rPr>
              <a:t>REVISION NO: 00</a:t>
            </a:r>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Rectangle 5"/>
          <p:cNvSpPr/>
          <p:nvPr userDrawn="1"/>
        </p:nvSpPr>
        <p:spPr>
          <a:xfrm>
            <a:off x="11176001" y="4268439"/>
            <a:ext cx="4401247" cy="6426200"/>
          </a:xfrm>
          <a:prstGeom prst="rect">
            <a:avLst/>
          </a:prstGeom>
          <a:solidFill>
            <a:schemeClr val="accent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19920894" y="4268438"/>
            <a:ext cx="4440045" cy="6426200"/>
          </a:xfrm>
          <a:prstGeom prst="rect">
            <a:avLst/>
          </a:prstGeom>
          <a:solidFill>
            <a:schemeClr val="accent3">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15570200" y="4268439"/>
            <a:ext cx="4360357" cy="6426200"/>
          </a:xfrm>
          <a:prstGeom prst="rect">
            <a:avLst/>
          </a:prstGeom>
          <a:solidFill>
            <a:schemeClr val="accent2">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4268439"/>
            <a:ext cx="11175999" cy="6426199"/>
          </a:xfrm>
          <a:prstGeom prst="rect">
            <a:avLst/>
          </a:prstGeom>
          <a:solidFill>
            <a:schemeClr val="accent5">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bwMode="auto">
          <a:xfrm>
            <a:off x="4147417" y="4681902"/>
            <a:ext cx="2398092" cy="1021220"/>
          </a:xfrm>
          <a:prstGeom prst="rect">
            <a:avLst/>
          </a:prstGeom>
          <a:noFill/>
          <a:ln>
            <a:noFill/>
          </a:ln>
        </p:spPr>
        <p:txBody>
          <a:bodyPr vert="horz" wrap="none" lIns="0" tIns="0" rIns="0" bIns="0" anchor="ctr" anchorCtr="0">
            <a:spAutoFit/>
          </a:bodyPr>
          <a:lstStyle/>
          <a:p>
            <a:pPr algn="ctr" defTabSz="4572000">
              <a:lnSpc>
                <a:spcPts val="8500"/>
              </a:lnSpc>
            </a:pPr>
            <a:r>
              <a:rPr lang="en-US" sz="4400" b="1" spc="500" dirty="0">
                <a:solidFill>
                  <a:schemeClr val="bg1"/>
                </a:solidFill>
                <a:latin typeface="Lato Black" charset="0"/>
                <a:ea typeface="Lato Black" charset="0"/>
                <a:cs typeface="Lato Black" charset="0"/>
                <a:sym typeface="Bebas Neue" charset="0"/>
              </a:rPr>
              <a:t>In Brief</a:t>
            </a:r>
          </a:p>
        </p:txBody>
      </p:sp>
      <p:sp>
        <p:nvSpPr>
          <p:cNvPr id="11" name="Subtitle 2"/>
          <p:cNvSpPr txBox="1"/>
          <p:nvPr userDrawn="1"/>
        </p:nvSpPr>
        <p:spPr>
          <a:xfrm>
            <a:off x="1577513" y="6078251"/>
            <a:ext cx="7575550" cy="3303364"/>
          </a:xfrm>
          <a:prstGeom prst="rect">
            <a:avLst/>
          </a:prstGeom>
        </p:spPr>
        <p:txBody>
          <a:bodyPr vert="horz" wrap="square" lIns="217490" tIns="108745" rIns="217490" bIns="108745"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nSpc>
                <a:spcPts val="4040"/>
              </a:lnSpc>
            </a:pPr>
            <a:r>
              <a:rPr lang="en-US" dirty="0">
                <a:solidFill>
                  <a:schemeClr val="bg1"/>
                </a:solidFill>
                <a:latin typeface="Lato Light" charset="0"/>
                <a:ea typeface="Lato Light" charset="0"/>
                <a:cs typeface="Lato Light" charset="0"/>
              </a:rPr>
              <a:t>The East African Community (EAC) is a regional inter-governmental organization of the Republic of </a:t>
            </a:r>
            <a:r>
              <a:rPr lang="en-US" b="1" dirty="0">
                <a:solidFill>
                  <a:schemeClr val="bg1"/>
                </a:solidFill>
                <a:latin typeface="Lato Light" charset="0"/>
                <a:ea typeface="Lato Light" charset="0"/>
                <a:cs typeface="Lato Light" charset="0"/>
              </a:rPr>
              <a:t>Burundi</a:t>
            </a:r>
            <a:r>
              <a:rPr lang="en-US" dirty="0">
                <a:solidFill>
                  <a:schemeClr val="bg1"/>
                </a:solidFill>
                <a:latin typeface="Lato Light" charset="0"/>
                <a:ea typeface="Lato Light" charset="0"/>
                <a:cs typeface="Lato Light" charset="0"/>
              </a:rPr>
              <a:t>, Republic of </a:t>
            </a:r>
            <a:r>
              <a:rPr lang="en-US" b="1" dirty="0">
                <a:solidFill>
                  <a:schemeClr val="bg1"/>
                </a:solidFill>
                <a:latin typeface="Lato Light" charset="0"/>
                <a:ea typeface="Lato Light" charset="0"/>
                <a:cs typeface="Lato Light" charset="0"/>
              </a:rPr>
              <a:t>Kenya</a:t>
            </a:r>
            <a:r>
              <a:rPr lang="en-US" dirty="0">
                <a:solidFill>
                  <a:schemeClr val="bg1"/>
                </a:solidFill>
                <a:latin typeface="Lato Light" charset="0"/>
                <a:ea typeface="Lato Light" charset="0"/>
                <a:cs typeface="Lato Light" charset="0"/>
              </a:rPr>
              <a:t>, Republic of </a:t>
            </a:r>
            <a:r>
              <a:rPr lang="en-US" b="1" dirty="0">
                <a:solidFill>
                  <a:schemeClr val="bg1"/>
                </a:solidFill>
                <a:latin typeface="Lato Light" charset="0"/>
                <a:ea typeface="Lato Light" charset="0"/>
                <a:cs typeface="Lato Light" charset="0"/>
              </a:rPr>
              <a:t>Rwanda</a:t>
            </a:r>
            <a:r>
              <a:rPr lang="en-US" dirty="0">
                <a:solidFill>
                  <a:schemeClr val="bg1"/>
                </a:solidFill>
                <a:latin typeface="Lato Light" charset="0"/>
                <a:ea typeface="Lato Light" charset="0"/>
                <a:cs typeface="Lato Light" charset="0"/>
              </a:rPr>
              <a:t>, Republic of </a:t>
            </a:r>
            <a:r>
              <a:rPr lang="en-US" b="1" dirty="0">
                <a:solidFill>
                  <a:schemeClr val="bg1"/>
                </a:solidFill>
                <a:latin typeface="Lato Light" charset="0"/>
                <a:ea typeface="Lato Light" charset="0"/>
                <a:cs typeface="Lato Light" charset="0"/>
              </a:rPr>
              <a:t>South Sudan</a:t>
            </a:r>
            <a:r>
              <a:rPr lang="en-US" dirty="0">
                <a:solidFill>
                  <a:schemeClr val="bg1"/>
                </a:solidFill>
                <a:latin typeface="Lato Light" charset="0"/>
                <a:ea typeface="Lato Light" charset="0"/>
                <a:cs typeface="Lato Light" charset="0"/>
              </a:rPr>
              <a:t>, the United Republic of </a:t>
            </a:r>
            <a:r>
              <a:rPr lang="en-US" b="1" dirty="0">
                <a:solidFill>
                  <a:schemeClr val="bg1"/>
                </a:solidFill>
                <a:latin typeface="Lato Light" charset="0"/>
                <a:ea typeface="Lato Light" charset="0"/>
                <a:cs typeface="Lato Light" charset="0"/>
              </a:rPr>
              <a:t>Tanzania</a:t>
            </a:r>
            <a:r>
              <a:rPr lang="en-US" dirty="0">
                <a:solidFill>
                  <a:schemeClr val="bg1"/>
                </a:solidFill>
                <a:latin typeface="Lato Light" charset="0"/>
                <a:ea typeface="Lato Light" charset="0"/>
                <a:cs typeface="Lato Light" charset="0"/>
              </a:rPr>
              <a:t>, and the Republic of </a:t>
            </a:r>
            <a:r>
              <a:rPr lang="en-US" b="1" dirty="0">
                <a:solidFill>
                  <a:schemeClr val="bg1"/>
                </a:solidFill>
                <a:latin typeface="Lato Light" charset="0"/>
                <a:ea typeface="Lato Light" charset="0"/>
                <a:cs typeface="Lato Light" charset="0"/>
              </a:rPr>
              <a:t>Uganda</a:t>
            </a:r>
            <a:r>
              <a:rPr lang="en-US" dirty="0">
                <a:solidFill>
                  <a:schemeClr val="bg1"/>
                </a:solidFill>
                <a:latin typeface="Lato Light" charset="0"/>
                <a:ea typeface="Lato Light" charset="0"/>
                <a:cs typeface="Lato Light" charset="0"/>
              </a:rPr>
              <a:t>, with its headquarters in Arusha, Tanzania. </a:t>
            </a:r>
          </a:p>
        </p:txBody>
      </p:sp>
      <p:sp>
        <p:nvSpPr>
          <p:cNvPr id="12" name="TextBox 11"/>
          <p:cNvSpPr txBox="1"/>
          <p:nvPr userDrawn="1"/>
        </p:nvSpPr>
        <p:spPr>
          <a:xfrm>
            <a:off x="20755067" y="5042262"/>
            <a:ext cx="2921192" cy="584776"/>
          </a:xfrm>
          <a:prstGeom prst="rect">
            <a:avLst/>
          </a:prstGeom>
          <a:noFill/>
        </p:spPr>
        <p:txBody>
          <a:bodyPr wrap="none" rtlCol="0" anchor="ctr" anchorCtr="0">
            <a:spAutoFit/>
          </a:bodyPr>
          <a:lstStyle/>
          <a:p>
            <a:pPr algn="ctr"/>
            <a:r>
              <a:rPr lang="en-US" sz="3200" b="1" dirty="0">
                <a:solidFill>
                  <a:schemeClr val="bg1"/>
                </a:solidFill>
                <a:latin typeface="Lato Bold" charset="0"/>
                <a:ea typeface="Lato Bold" charset="0"/>
                <a:cs typeface="Lato Bold" charset="0"/>
              </a:rPr>
              <a:t>Quick Figures</a:t>
            </a:r>
          </a:p>
        </p:txBody>
      </p:sp>
      <p:sp>
        <p:nvSpPr>
          <p:cNvPr id="13" name="Subtitle 2"/>
          <p:cNvSpPr txBox="1"/>
          <p:nvPr userDrawn="1"/>
        </p:nvSpPr>
        <p:spPr>
          <a:xfrm>
            <a:off x="15832880" y="6100470"/>
            <a:ext cx="3900744" cy="4163770"/>
          </a:xfrm>
          <a:prstGeom prst="rect">
            <a:avLst/>
          </a:prstGeom>
        </p:spPr>
        <p:txBody>
          <a:bodyPr vert="horz" wrap="square" lIns="217490" tIns="108745" rIns="217490" bIns="108745"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nSpc>
                <a:spcPct val="130000"/>
              </a:lnSpc>
            </a:pPr>
            <a:r>
              <a:rPr lang="en-US" sz="2200" dirty="0">
                <a:solidFill>
                  <a:schemeClr val="bg1"/>
                </a:solidFill>
                <a:latin typeface="Lato Light" charset="0"/>
                <a:ea typeface="Lato Light" charset="0"/>
                <a:cs typeface="Lato Light" charset="0"/>
              </a:rPr>
              <a:t>To widen and deepen economic, political, social and cultural integration in order to improve the quality of life of the people of East Africa through increased competitiveness, value added production and investment. </a:t>
            </a:r>
          </a:p>
        </p:txBody>
      </p:sp>
      <p:sp>
        <p:nvSpPr>
          <p:cNvPr id="14" name="TextBox 13"/>
          <p:cNvSpPr txBox="1"/>
          <p:nvPr userDrawn="1"/>
        </p:nvSpPr>
        <p:spPr>
          <a:xfrm>
            <a:off x="16927419" y="5118346"/>
            <a:ext cx="1712328" cy="584776"/>
          </a:xfrm>
          <a:prstGeom prst="rect">
            <a:avLst/>
          </a:prstGeom>
          <a:noFill/>
        </p:spPr>
        <p:txBody>
          <a:bodyPr wrap="none" rtlCol="0" anchor="ctr" anchorCtr="0">
            <a:spAutoFit/>
          </a:bodyPr>
          <a:lstStyle/>
          <a:p>
            <a:pPr algn="ctr"/>
            <a:r>
              <a:rPr lang="en-US" sz="3200" b="1" dirty="0">
                <a:solidFill>
                  <a:schemeClr val="bg1"/>
                </a:solidFill>
                <a:latin typeface="Lato Bold" charset="0"/>
                <a:ea typeface="Lato Bold" charset="0"/>
                <a:cs typeface="Lato Bold" charset="0"/>
              </a:rPr>
              <a:t>Mission</a:t>
            </a:r>
          </a:p>
        </p:txBody>
      </p:sp>
      <p:sp>
        <p:nvSpPr>
          <p:cNvPr id="15" name="Subtitle 2"/>
          <p:cNvSpPr txBox="1"/>
          <p:nvPr userDrawn="1"/>
        </p:nvSpPr>
        <p:spPr>
          <a:xfrm>
            <a:off x="11436140" y="6132304"/>
            <a:ext cx="3900744" cy="1523048"/>
          </a:xfrm>
          <a:prstGeom prst="rect">
            <a:avLst/>
          </a:prstGeom>
        </p:spPr>
        <p:txBody>
          <a:bodyPr vert="horz" wrap="square" lIns="217490" tIns="108745" rIns="217490" bIns="108745"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nSpc>
                <a:spcPct val="130000"/>
              </a:lnSpc>
            </a:pPr>
            <a:r>
              <a:rPr lang="en-US" sz="2200" dirty="0">
                <a:solidFill>
                  <a:schemeClr val="bg1"/>
                </a:solidFill>
                <a:latin typeface="Lato Light" charset="0"/>
                <a:ea typeface="Lato Light" charset="0"/>
                <a:cs typeface="Lato Light" charset="0"/>
              </a:rPr>
              <a:t>A prosperous, competitive, secure, stable and politically united East Africa. </a:t>
            </a:r>
          </a:p>
        </p:txBody>
      </p:sp>
      <p:sp>
        <p:nvSpPr>
          <p:cNvPr id="16" name="TextBox 15"/>
          <p:cNvSpPr txBox="1"/>
          <p:nvPr userDrawn="1"/>
        </p:nvSpPr>
        <p:spPr>
          <a:xfrm>
            <a:off x="12682561" y="5124459"/>
            <a:ext cx="1408559" cy="584776"/>
          </a:xfrm>
          <a:prstGeom prst="rect">
            <a:avLst/>
          </a:prstGeom>
          <a:noFill/>
        </p:spPr>
        <p:txBody>
          <a:bodyPr wrap="none" rtlCol="0" anchor="ctr" anchorCtr="0">
            <a:spAutoFit/>
          </a:bodyPr>
          <a:lstStyle/>
          <a:p>
            <a:pPr algn="ctr"/>
            <a:r>
              <a:rPr lang="en-US" sz="3200" b="1" dirty="0">
                <a:solidFill>
                  <a:schemeClr val="bg1"/>
                </a:solidFill>
                <a:latin typeface="Lato Bold" charset="0"/>
                <a:ea typeface="Lato Bold" charset="0"/>
                <a:cs typeface="Lato Bold" charset="0"/>
              </a:rPr>
              <a:t>Vision</a:t>
            </a:r>
          </a:p>
        </p:txBody>
      </p:sp>
      <p:sp>
        <p:nvSpPr>
          <p:cNvPr id="17" name="TextBox 16"/>
          <p:cNvSpPr txBox="1"/>
          <p:nvPr userDrawn="1"/>
        </p:nvSpPr>
        <p:spPr>
          <a:xfrm>
            <a:off x="4652187" y="1839292"/>
            <a:ext cx="15073321" cy="1200310"/>
          </a:xfrm>
          <a:prstGeom prst="rect">
            <a:avLst/>
          </a:prstGeom>
          <a:noFill/>
        </p:spPr>
        <p:txBody>
          <a:bodyPr wrap="none" lIns="91422" tIns="45711" rIns="91422" bIns="45711" rtlCol="0">
            <a:spAutoFit/>
          </a:bodyPr>
          <a:lstStyle/>
          <a:p>
            <a:pPr algn="ctr"/>
            <a:r>
              <a:rPr lang="en-US" sz="7200" b="1" dirty="0">
                <a:solidFill>
                  <a:schemeClr val="tx2"/>
                </a:solidFill>
                <a:latin typeface="Lato Heavy" charset="0"/>
                <a:ea typeface="Lato Heavy" charset="0"/>
                <a:cs typeface="Lato Heavy" charset="0"/>
              </a:rPr>
              <a:t>THE EAST AFRICAN COMMUNITY</a:t>
            </a:r>
            <a:endParaRPr lang="id-ID" sz="7200" b="1" dirty="0">
              <a:solidFill>
                <a:schemeClr val="tx2"/>
              </a:solidFill>
              <a:latin typeface="Lato Heavy" charset="0"/>
              <a:ea typeface="Lato Heavy" charset="0"/>
              <a:cs typeface="Lato Heavy" charset="0"/>
            </a:endParaRPr>
          </a:p>
        </p:txBody>
      </p:sp>
      <p:pic>
        <p:nvPicPr>
          <p:cNvPr id="18" name="Picture 17" descr="land.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20443688" y="6322333"/>
            <a:ext cx="622662" cy="622662"/>
          </a:xfrm>
          <a:prstGeom prst="rect">
            <a:avLst/>
          </a:prstGeom>
        </p:spPr>
      </p:pic>
      <p:sp>
        <p:nvSpPr>
          <p:cNvPr id="19" name="Subtitle 2"/>
          <p:cNvSpPr txBox="1"/>
          <p:nvPr userDrawn="1"/>
        </p:nvSpPr>
        <p:spPr>
          <a:xfrm>
            <a:off x="20822323" y="6052263"/>
            <a:ext cx="2840900" cy="702652"/>
          </a:xfrm>
          <a:prstGeom prst="rect">
            <a:avLst/>
          </a:prstGeom>
        </p:spPr>
        <p:txBody>
          <a:bodyPr vert="horz" wrap="square" lIns="217490" tIns="108745" rIns="217490" bIns="108745" rtlCol="0" anchor="t">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nSpc>
                <a:spcPts val="4040"/>
              </a:lnSpc>
            </a:pPr>
            <a:r>
              <a:rPr lang="en-US" sz="2000" dirty="0">
                <a:solidFill>
                  <a:schemeClr val="bg1"/>
                </a:solidFill>
                <a:latin typeface="Lato Light" charset="0"/>
                <a:ea typeface="Lato Light" charset="0"/>
                <a:cs typeface="Lato Light" charset="0"/>
              </a:rPr>
              <a:t>Total Surface Area</a:t>
            </a:r>
          </a:p>
        </p:txBody>
      </p:sp>
      <p:sp>
        <p:nvSpPr>
          <p:cNvPr id="20" name="Subtitle 2"/>
          <p:cNvSpPr txBox="1"/>
          <p:nvPr userDrawn="1"/>
        </p:nvSpPr>
        <p:spPr>
          <a:xfrm>
            <a:off x="20656426" y="6544644"/>
            <a:ext cx="3290057" cy="702652"/>
          </a:xfrm>
          <a:prstGeom prst="rect">
            <a:avLst/>
          </a:prstGeom>
        </p:spPr>
        <p:txBody>
          <a:bodyPr vert="horz" wrap="square" lIns="217490" tIns="108745" rIns="217490" bIns="108745" rtlCol="0" anchor="t">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nSpc>
                <a:spcPts val="4040"/>
              </a:lnSpc>
            </a:pPr>
            <a:r>
              <a:rPr lang="en-US" sz="2200" b="1" dirty="0">
                <a:solidFill>
                  <a:schemeClr val="bg1"/>
                </a:solidFill>
                <a:latin typeface="Lato Light" charset="0"/>
                <a:ea typeface="Lato Light" charset="0"/>
                <a:cs typeface="Lato Light" charset="0"/>
              </a:rPr>
              <a:t>2.5 million sq. km</a:t>
            </a:r>
          </a:p>
        </p:txBody>
      </p:sp>
      <p:sp>
        <p:nvSpPr>
          <p:cNvPr id="21" name="Subtitle 2"/>
          <p:cNvSpPr txBox="1"/>
          <p:nvPr userDrawn="1"/>
        </p:nvSpPr>
        <p:spPr>
          <a:xfrm>
            <a:off x="20960150" y="7507747"/>
            <a:ext cx="2511024" cy="702652"/>
          </a:xfrm>
          <a:prstGeom prst="rect">
            <a:avLst/>
          </a:prstGeom>
        </p:spPr>
        <p:txBody>
          <a:bodyPr vert="horz" wrap="square" lIns="217490" tIns="108745" rIns="217490" bIns="108745" rtlCol="0" anchor="t">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nSpc>
                <a:spcPts val="4040"/>
              </a:lnSpc>
            </a:pPr>
            <a:r>
              <a:rPr lang="en-US" sz="2000" dirty="0">
                <a:solidFill>
                  <a:schemeClr val="bg1"/>
                </a:solidFill>
                <a:latin typeface="Lato Light" charset="0"/>
                <a:ea typeface="Lato Light" charset="0"/>
                <a:cs typeface="Lato Light" charset="0"/>
              </a:rPr>
              <a:t>Population</a:t>
            </a:r>
          </a:p>
        </p:txBody>
      </p:sp>
      <p:sp>
        <p:nvSpPr>
          <p:cNvPr id="22" name="Subtitle 2"/>
          <p:cNvSpPr txBox="1"/>
          <p:nvPr userDrawn="1"/>
        </p:nvSpPr>
        <p:spPr>
          <a:xfrm>
            <a:off x="21006134" y="8011384"/>
            <a:ext cx="2840900" cy="702652"/>
          </a:xfrm>
          <a:prstGeom prst="rect">
            <a:avLst/>
          </a:prstGeom>
        </p:spPr>
        <p:txBody>
          <a:bodyPr vert="horz" wrap="square" lIns="217490" tIns="108745" rIns="217490" bIns="108745" rtlCol="0" anchor="t">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nSpc>
                <a:spcPts val="4040"/>
              </a:lnSpc>
            </a:pPr>
            <a:r>
              <a:rPr lang="fr-FR" sz="2200" b="1" dirty="0">
                <a:solidFill>
                  <a:schemeClr val="bg1"/>
                </a:solidFill>
                <a:latin typeface="Lato Light" charset="0"/>
                <a:ea typeface="Lato Light" charset="0"/>
                <a:cs typeface="Lato Light" charset="0"/>
              </a:rPr>
              <a:t>177 million </a:t>
            </a:r>
            <a:r>
              <a:rPr lang="fr-FR" sz="2200" b="1" i="1" baseline="30000" dirty="0">
                <a:solidFill>
                  <a:schemeClr val="bg1"/>
                </a:solidFill>
                <a:latin typeface="Lato Light" charset="0"/>
                <a:ea typeface="Lato Light" charset="0"/>
                <a:cs typeface="Lato Light" charset="0"/>
              </a:rPr>
              <a:t>(</a:t>
            </a:r>
            <a:r>
              <a:rPr lang="fr-FR" sz="2200" i="1" baseline="30000" dirty="0">
                <a:solidFill>
                  <a:schemeClr val="bg1"/>
                </a:solidFill>
                <a:latin typeface="Lato Light" charset="0"/>
                <a:ea typeface="Lato Light" charset="0"/>
                <a:cs typeface="Lato Light" charset="0"/>
              </a:rPr>
              <a:t>2019</a:t>
            </a:r>
            <a:r>
              <a:rPr lang="fr-FR" sz="2200" b="1" i="1" baseline="30000" dirty="0">
                <a:solidFill>
                  <a:schemeClr val="bg1"/>
                </a:solidFill>
                <a:latin typeface="Lato Light" charset="0"/>
                <a:ea typeface="Lato Light" charset="0"/>
                <a:cs typeface="Lato Light" charset="0"/>
              </a:rPr>
              <a:t>)</a:t>
            </a:r>
            <a:endParaRPr lang="en-US" sz="2200" b="1" i="1" baseline="30000" dirty="0">
              <a:solidFill>
                <a:schemeClr val="bg1"/>
              </a:solidFill>
              <a:latin typeface="Lato Light" charset="0"/>
              <a:ea typeface="Lato Light" charset="0"/>
              <a:cs typeface="Lato Light" charset="0"/>
            </a:endParaRPr>
          </a:p>
        </p:txBody>
      </p:sp>
      <p:sp>
        <p:nvSpPr>
          <p:cNvPr id="23" name="Subtitle 2"/>
          <p:cNvSpPr txBox="1"/>
          <p:nvPr userDrawn="1"/>
        </p:nvSpPr>
        <p:spPr>
          <a:xfrm>
            <a:off x="20822323" y="8930017"/>
            <a:ext cx="2840900" cy="702652"/>
          </a:xfrm>
          <a:prstGeom prst="rect">
            <a:avLst/>
          </a:prstGeom>
        </p:spPr>
        <p:txBody>
          <a:bodyPr vert="horz" wrap="square" lIns="217490" tIns="108745" rIns="217490" bIns="108745" rtlCol="0" anchor="t">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nSpc>
                <a:spcPts val="4040"/>
              </a:lnSpc>
            </a:pPr>
            <a:r>
              <a:rPr lang="en-US" sz="2000" dirty="0">
                <a:solidFill>
                  <a:schemeClr val="bg1"/>
                </a:solidFill>
                <a:latin typeface="Lato Light" charset="0"/>
                <a:ea typeface="Lato Light" charset="0"/>
                <a:cs typeface="Lato Light" charset="0"/>
              </a:rPr>
              <a:t>GDP Nominal</a:t>
            </a:r>
          </a:p>
        </p:txBody>
      </p:sp>
      <p:sp>
        <p:nvSpPr>
          <p:cNvPr id="24" name="Subtitle 2"/>
          <p:cNvSpPr txBox="1"/>
          <p:nvPr userDrawn="1"/>
        </p:nvSpPr>
        <p:spPr>
          <a:xfrm>
            <a:off x="20960150" y="9481887"/>
            <a:ext cx="3290057" cy="702652"/>
          </a:xfrm>
          <a:prstGeom prst="rect">
            <a:avLst/>
          </a:prstGeom>
        </p:spPr>
        <p:txBody>
          <a:bodyPr vert="horz" wrap="square" lIns="217490" tIns="108745" rIns="217490" bIns="108745" rtlCol="0" anchor="t">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nSpc>
                <a:spcPts val="4040"/>
              </a:lnSpc>
            </a:pPr>
            <a:r>
              <a:rPr lang="en-US" sz="2200" b="1" dirty="0">
                <a:solidFill>
                  <a:schemeClr val="bg1"/>
                </a:solidFill>
                <a:latin typeface="Lato Light" charset="0"/>
                <a:ea typeface="Lato Light" charset="0"/>
                <a:cs typeface="Lato Light" charset="0"/>
              </a:rPr>
              <a:t>US$ 193.7 billion </a:t>
            </a:r>
            <a:r>
              <a:rPr lang="en-US" sz="2200" i="1" baseline="30000" dirty="0">
                <a:solidFill>
                  <a:schemeClr val="bg1"/>
                </a:solidFill>
                <a:latin typeface="Lato Light" charset="0"/>
                <a:ea typeface="Lato Light" charset="0"/>
                <a:cs typeface="Lato Light" charset="0"/>
              </a:rPr>
              <a:t>(2019)</a:t>
            </a:r>
          </a:p>
        </p:txBody>
      </p:sp>
      <p:pic>
        <p:nvPicPr>
          <p:cNvPr id="25" name="Picture 24" descr="user-silhouette.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20492116" y="7862088"/>
            <a:ext cx="551584" cy="551584"/>
          </a:xfrm>
          <a:prstGeom prst="rect">
            <a:avLst/>
          </a:prstGeom>
        </p:spPr>
      </p:pic>
      <p:pic>
        <p:nvPicPr>
          <p:cNvPr id="26" name="Picture 25" descr="price.png"/>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20535836" y="9293663"/>
            <a:ext cx="572974" cy="572974"/>
          </a:xfrm>
          <a:prstGeom prst="rect">
            <a:avLst/>
          </a:prstGeom>
        </p:spPr>
      </p:pic>
      <p:grpSp>
        <p:nvGrpSpPr>
          <p:cNvPr id="27" name="Group 26"/>
          <p:cNvGrpSpPr/>
          <p:nvPr userDrawn="1"/>
        </p:nvGrpSpPr>
        <p:grpSpPr>
          <a:xfrm>
            <a:off x="-1" y="11914730"/>
            <a:ext cx="24377651" cy="1697630"/>
            <a:chOff x="-1" y="11751011"/>
            <a:chExt cx="24377651" cy="1697630"/>
          </a:xfrm>
        </p:grpSpPr>
        <p:pic>
          <p:nvPicPr>
            <p:cNvPr id="28" name="Picture 27" descr="EAC_Swirl_CS5.eps"/>
            <p:cNvPicPr>
              <a:picLocks noChangeAspect="1"/>
            </p:cNvPicPr>
            <p:nvPr/>
          </p:nvPicPr>
          <p:blipFill rotWithShape="1">
            <a:blip r:embed="rId5">
              <a:extLst>
                <a:ext uri="{28A0092B-C50C-407E-A947-70E740481C1C}">
                  <a14:useLocalDpi xmlns:a14="http://schemas.microsoft.com/office/drawing/2010/main" val="0"/>
                </a:ext>
              </a:extLst>
            </a:blip>
            <a:srcRect l="3933" r="6456"/>
            <a:stretch>
              <a:fillRect/>
            </a:stretch>
          </p:blipFill>
          <p:spPr>
            <a:xfrm>
              <a:off x="-1" y="12763545"/>
              <a:ext cx="24377651" cy="685096"/>
            </a:xfrm>
            <a:prstGeom prst="rect">
              <a:avLst/>
            </a:prstGeom>
          </p:spPr>
        </p:pic>
        <p:pic>
          <p:nvPicPr>
            <p:cNvPr id="29" name="Picture 28" descr="EAC_Logo.eps"/>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5084" y="11751011"/>
              <a:ext cx="1736702" cy="1608510"/>
            </a:xfrm>
            <a:prstGeom prst="rect">
              <a:avLst/>
            </a:prstGeom>
          </p:spPr>
        </p:pic>
      </p:gr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extBox 5"/>
          <p:cNvSpPr txBox="1"/>
          <p:nvPr userDrawn="1"/>
        </p:nvSpPr>
        <p:spPr>
          <a:xfrm>
            <a:off x="3070866" y="1681441"/>
            <a:ext cx="18002007" cy="1200310"/>
          </a:xfrm>
          <a:prstGeom prst="rect">
            <a:avLst/>
          </a:prstGeom>
          <a:noFill/>
        </p:spPr>
        <p:txBody>
          <a:bodyPr wrap="none" lIns="91422" tIns="45711" rIns="91422" bIns="45711" rtlCol="0">
            <a:spAutoFit/>
          </a:bodyPr>
          <a:lstStyle/>
          <a:p>
            <a:pPr algn="ctr"/>
            <a:r>
              <a:rPr lang="en-US" sz="7200" b="1" dirty="0">
                <a:solidFill>
                  <a:schemeClr val="tx2"/>
                </a:solidFill>
                <a:latin typeface="Lato Heavy" charset="0"/>
                <a:ea typeface="Lato Heavy" charset="0"/>
                <a:cs typeface="Lato Heavy" charset="0"/>
              </a:rPr>
              <a:t>EAC REGIONAL INTEGRATION PILLARS</a:t>
            </a:r>
            <a:endParaRPr lang="id-ID" sz="7200" b="1" dirty="0">
              <a:solidFill>
                <a:schemeClr val="tx2"/>
              </a:solidFill>
              <a:latin typeface="Lato Heavy" charset="0"/>
              <a:ea typeface="Lato Heavy" charset="0"/>
              <a:cs typeface="Lato Heavy" charset="0"/>
            </a:endParaRPr>
          </a:p>
        </p:txBody>
      </p:sp>
      <p:sp>
        <p:nvSpPr>
          <p:cNvPr id="7" name="Subtitle 2"/>
          <p:cNvSpPr txBox="1"/>
          <p:nvPr userDrawn="1"/>
        </p:nvSpPr>
        <p:spPr>
          <a:xfrm>
            <a:off x="9870991" y="3065583"/>
            <a:ext cx="4470405" cy="1009574"/>
          </a:xfrm>
          <a:prstGeom prst="rect">
            <a:avLst/>
          </a:prstGeom>
        </p:spPr>
        <p:txBody>
          <a:bodyPr vert="horz" wrap="none" lIns="217490" tIns="108745" rIns="217490" bIns="108745"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r>
              <a:rPr lang="en-US" sz="4400" b="1" spc="300" dirty="0">
                <a:solidFill>
                  <a:schemeClr val="bg1">
                    <a:lumMod val="75000"/>
                  </a:schemeClr>
                </a:solidFill>
                <a:latin typeface="Lato" panose="020F0502020204030203" pitchFamily="34" charset="0"/>
                <a:ea typeface="Lato" panose="020F0502020204030203" pitchFamily="34" charset="0"/>
                <a:cs typeface="Lato" panose="020F0502020204030203" pitchFamily="34" charset="0"/>
              </a:rPr>
              <a:t>A HIGHLIGHT</a:t>
            </a:r>
          </a:p>
        </p:txBody>
      </p:sp>
      <p:sp>
        <p:nvSpPr>
          <p:cNvPr id="8" name="Rectangle 7"/>
          <p:cNvSpPr/>
          <p:nvPr userDrawn="1"/>
        </p:nvSpPr>
        <p:spPr>
          <a:xfrm>
            <a:off x="2384017" y="5328772"/>
            <a:ext cx="4004442" cy="2522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7523576" y="7147329"/>
            <a:ext cx="4004442" cy="25224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12663135" y="5326218"/>
            <a:ext cx="4004442" cy="252249"/>
          </a:xfrm>
          <a:prstGeom prst="rect">
            <a:avLst/>
          </a:prstGeom>
          <a:solidFill>
            <a:srgbClr val="9436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43634"/>
              </a:solidFill>
            </a:endParaRPr>
          </a:p>
        </p:txBody>
      </p:sp>
      <p:sp>
        <p:nvSpPr>
          <p:cNvPr id="11" name="Rectangle 10"/>
          <p:cNvSpPr/>
          <p:nvPr userDrawn="1"/>
        </p:nvSpPr>
        <p:spPr>
          <a:xfrm>
            <a:off x="17802694" y="7123596"/>
            <a:ext cx="4004442" cy="25224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userDrawn="1"/>
        </p:nvSpPr>
        <p:spPr>
          <a:xfrm>
            <a:off x="2384017" y="5730600"/>
            <a:ext cx="1325804" cy="707886"/>
          </a:xfrm>
          <a:prstGeom prst="rect">
            <a:avLst/>
          </a:prstGeom>
          <a:noFill/>
        </p:spPr>
        <p:txBody>
          <a:bodyPr wrap="none" rtlCol="0">
            <a:spAutoFit/>
          </a:bodyPr>
          <a:lstStyle/>
          <a:p>
            <a:r>
              <a:rPr lang="en-US" sz="4000" b="1" dirty="0">
                <a:solidFill>
                  <a:schemeClr val="tx2"/>
                </a:solidFill>
                <a:latin typeface="Lato Black" charset="0"/>
                <a:ea typeface="Lato Black" charset="0"/>
                <a:cs typeface="Lato Black" charset="0"/>
              </a:rPr>
              <a:t>2005</a:t>
            </a:r>
          </a:p>
        </p:txBody>
      </p:sp>
      <p:sp>
        <p:nvSpPr>
          <p:cNvPr id="13" name="TextBox 12"/>
          <p:cNvSpPr txBox="1"/>
          <p:nvPr userDrawn="1"/>
        </p:nvSpPr>
        <p:spPr>
          <a:xfrm>
            <a:off x="2395069" y="4635175"/>
            <a:ext cx="3665386" cy="584776"/>
          </a:xfrm>
          <a:prstGeom prst="rect">
            <a:avLst/>
          </a:prstGeom>
          <a:noFill/>
        </p:spPr>
        <p:txBody>
          <a:bodyPr wrap="none" rtlCol="0">
            <a:spAutoFit/>
          </a:bodyPr>
          <a:lstStyle/>
          <a:p>
            <a:r>
              <a:rPr lang="en-US" sz="3200" b="1" dirty="0">
                <a:solidFill>
                  <a:schemeClr val="tx2"/>
                </a:solidFill>
                <a:latin typeface="Lato Black" charset="0"/>
                <a:ea typeface="Lato Black" charset="0"/>
                <a:cs typeface="Lato Black" charset="0"/>
              </a:rPr>
              <a:t>CUSTOMS UNION</a:t>
            </a:r>
          </a:p>
        </p:txBody>
      </p:sp>
      <p:sp>
        <p:nvSpPr>
          <p:cNvPr id="14" name="TextBox 13"/>
          <p:cNvSpPr txBox="1"/>
          <p:nvPr userDrawn="1"/>
        </p:nvSpPr>
        <p:spPr>
          <a:xfrm>
            <a:off x="7523576" y="7512479"/>
            <a:ext cx="1325804" cy="707886"/>
          </a:xfrm>
          <a:prstGeom prst="rect">
            <a:avLst/>
          </a:prstGeom>
          <a:noFill/>
        </p:spPr>
        <p:txBody>
          <a:bodyPr wrap="none" rtlCol="0">
            <a:spAutoFit/>
          </a:bodyPr>
          <a:lstStyle/>
          <a:p>
            <a:r>
              <a:rPr lang="en-US" sz="4000" b="1" dirty="0">
                <a:solidFill>
                  <a:schemeClr val="tx2"/>
                </a:solidFill>
                <a:latin typeface="Lato Black" charset="0"/>
                <a:ea typeface="Lato Black" charset="0"/>
                <a:cs typeface="Lato Black" charset="0"/>
              </a:rPr>
              <a:t>2010</a:t>
            </a:r>
          </a:p>
        </p:txBody>
      </p:sp>
      <p:sp>
        <p:nvSpPr>
          <p:cNvPr id="15" name="TextBox 14"/>
          <p:cNvSpPr txBox="1"/>
          <p:nvPr userDrawn="1"/>
        </p:nvSpPr>
        <p:spPr>
          <a:xfrm>
            <a:off x="7517918" y="6461600"/>
            <a:ext cx="3968755" cy="584776"/>
          </a:xfrm>
          <a:prstGeom prst="rect">
            <a:avLst/>
          </a:prstGeom>
          <a:noFill/>
        </p:spPr>
        <p:txBody>
          <a:bodyPr wrap="none" rtlCol="0">
            <a:spAutoFit/>
          </a:bodyPr>
          <a:lstStyle/>
          <a:p>
            <a:r>
              <a:rPr lang="en-US" sz="3200" b="1" dirty="0">
                <a:solidFill>
                  <a:schemeClr val="tx2"/>
                </a:solidFill>
                <a:latin typeface="Lato Black" charset="0"/>
                <a:ea typeface="Lato Black" charset="0"/>
                <a:cs typeface="Lato Black" charset="0"/>
              </a:rPr>
              <a:t>COMMON MARKET</a:t>
            </a:r>
          </a:p>
        </p:txBody>
      </p:sp>
      <p:sp>
        <p:nvSpPr>
          <p:cNvPr id="16" name="TextBox 15"/>
          <p:cNvSpPr txBox="1"/>
          <p:nvPr userDrawn="1"/>
        </p:nvSpPr>
        <p:spPr>
          <a:xfrm>
            <a:off x="12663135" y="5730600"/>
            <a:ext cx="1325804" cy="707886"/>
          </a:xfrm>
          <a:prstGeom prst="rect">
            <a:avLst/>
          </a:prstGeom>
          <a:noFill/>
        </p:spPr>
        <p:txBody>
          <a:bodyPr wrap="none" rtlCol="0">
            <a:spAutoFit/>
          </a:bodyPr>
          <a:lstStyle/>
          <a:p>
            <a:r>
              <a:rPr lang="en-US" sz="4000" b="1" dirty="0">
                <a:solidFill>
                  <a:schemeClr val="tx2"/>
                </a:solidFill>
                <a:latin typeface="Lato Black" charset="0"/>
                <a:ea typeface="Lato Black" charset="0"/>
                <a:cs typeface="Lato Black" charset="0"/>
              </a:rPr>
              <a:t>2013</a:t>
            </a:r>
          </a:p>
        </p:txBody>
      </p:sp>
      <p:sp>
        <p:nvSpPr>
          <p:cNvPr id="17" name="TextBox 16"/>
          <p:cNvSpPr txBox="1"/>
          <p:nvPr userDrawn="1"/>
        </p:nvSpPr>
        <p:spPr>
          <a:xfrm>
            <a:off x="12690897" y="4629585"/>
            <a:ext cx="3901228" cy="584776"/>
          </a:xfrm>
          <a:prstGeom prst="rect">
            <a:avLst/>
          </a:prstGeom>
          <a:noFill/>
        </p:spPr>
        <p:txBody>
          <a:bodyPr wrap="none" rtlCol="0">
            <a:spAutoFit/>
          </a:bodyPr>
          <a:lstStyle/>
          <a:p>
            <a:r>
              <a:rPr lang="en-US" sz="3200" b="1" dirty="0">
                <a:solidFill>
                  <a:schemeClr val="tx2"/>
                </a:solidFill>
                <a:latin typeface="Lato Black" charset="0"/>
                <a:ea typeface="Lato Black" charset="0"/>
                <a:cs typeface="Lato Black" charset="0"/>
              </a:rPr>
              <a:t>MONETARY UNION</a:t>
            </a:r>
          </a:p>
        </p:txBody>
      </p:sp>
      <p:sp>
        <p:nvSpPr>
          <p:cNvPr id="18" name="TextBox 17"/>
          <p:cNvSpPr txBox="1"/>
          <p:nvPr userDrawn="1"/>
        </p:nvSpPr>
        <p:spPr>
          <a:xfrm>
            <a:off x="17802694" y="7512479"/>
            <a:ext cx="2664061" cy="707886"/>
          </a:xfrm>
          <a:prstGeom prst="rect">
            <a:avLst/>
          </a:prstGeom>
          <a:noFill/>
        </p:spPr>
        <p:txBody>
          <a:bodyPr wrap="none" rtlCol="0">
            <a:spAutoFit/>
          </a:bodyPr>
          <a:lstStyle/>
          <a:p>
            <a:r>
              <a:rPr lang="en-US" sz="4000" b="1" dirty="0">
                <a:solidFill>
                  <a:schemeClr val="tx2"/>
                </a:solidFill>
                <a:latin typeface="Lato Black" charset="0"/>
                <a:ea typeface="Lato Black" charset="0"/>
                <a:cs typeface="Lato Black" charset="0"/>
              </a:rPr>
              <a:t>ONGOING</a:t>
            </a:r>
          </a:p>
        </p:txBody>
      </p:sp>
      <p:sp>
        <p:nvSpPr>
          <p:cNvPr id="19" name="TextBox 18"/>
          <p:cNvSpPr txBox="1"/>
          <p:nvPr userDrawn="1"/>
        </p:nvSpPr>
        <p:spPr>
          <a:xfrm>
            <a:off x="17813746" y="6428176"/>
            <a:ext cx="5093863" cy="584776"/>
          </a:xfrm>
          <a:prstGeom prst="rect">
            <a:avLst/>
          </a:prstGeom>
          <a:noFill/>
        </p:spPr>
        <p:txBody>
          <a:bodyPr wrap="none" rtlCol="0">
            <a:spAutoFit/>
          </a:bodyPr>
          <a:lstStyle/>
          <a:p>
            <a:r>
              <a:rPr lang="en-US" sz="3200" b="1" dirty="0">
                <a:solidFill>
                  <a:schemeClr val="tx2"/>
                </a:solidFill>
                <a:latin typeface="Lato Black" charset="0"/>
                <a:ea typeface="Lato Black" charset="0"/>
                <a:cs typeface="Lato Black" charset="0"/>
              </a:rPr>
              <a:t>POLITICAL FEDERATION</a:t>
            </a:r>
          </a:p>
        </p:txBody>
      </p:sp>
      <p:sp>
        <p:nvSpPr>
          <p:cNvPr id="20" name="TextBox 19"/>
          <p:cNvSpPr txBox="1"/>
          <p:nvPr userDrawn="1"/>
        </p:nvSpPr>
        <p:spPr>
          <a:xfrm>
            <a:off x="12663135" y="6583970"/>
            <a:ext cx="4329017" cy="2954655"/>
          </a:xfrm>
          <a:prstGeom prst="rect">
            <a:avLst/>
          </a:prstGeom>
          <a:noFill/>
        </p:spPr>
        <p:txBody>
          <a:bodyPr wrap="square" rtlCol="0">
            <a:spAutoFit/>
          </a:bodyPr>
          <a:lstStyle/>
          <a:p>
            <a:pPr>
              <a:lnSpc>
                <a:spcPct val="130000"/>
              </a:lnSpc>
            </a:pPr>
            <a:r>
              <a:rPr lang="en-US" sz="2400" dirty="0"/>
              <a:t>Laying the groundwork within a 10-year span, while allowing the EAC Partner States to progressively converge their currencies into a single currency in the Community.</a:t>
            </a:r>
            <a:endParaRPr lang="en-US" sz="2400" dirty="0">
              <a:latin typeface="Lato Light" charset="0"/>
              <a:ea typeface="Lato Light" charset="0"/>
              <a:cs typeface="Lato Light" charset="0"/>
            </a:endParaRPr>
          </a:p>
        </p:txBody>
      </p:sp>
      <p:sp>
        <p:nvSpPr>
          <p:cNvPr id="21" name="TextBox 20"/>
          <p:cNvSpPr txBox="1"/>
          <p:nvPr userDrawn="1"/>
        </p:nvSpPr>
        <p:spPr>
          <a:xfrm>
            <a:off x="17873649" y="8359906"/>
            <a:ext cx="4329017" cy="3434787"/>
          </a:xfrm>
          <a:prstGeom prst="rect">
            <a:avLst/>
          </a:prstGeom>
          <a:noFill/>
        </p:spPr>
        <p:txBody>
          <a:bodyPr wrap="square" rtlCol="0">
            <a:spAutoFit/>
          </a:bodyPr>
          <a:lstStyle/>
          <a:p>
            <a:pPr>
              <a:lnSpc>
                <a:spcPct val="130000"/>
              </a:lnSpc>
            </a:pPr>
            <a:r>
              <a:rPr lang="en-US" sz="2400" dirty="0"/>
              <a:t>Putting in place initiatives to fast-track political integration. In May 2017  EAC Heads of State adopted the </a:t>
            </a:r>
            <a:r>
              <a:rPr lang="en-US" sz="2400" b="1" dirty="0"/>
              <a:t>Political Confederation</a:t>
            </a:r>
            <a:r>
              <a:rPr lang="en-US" sz="2400" dirty="0"/>
              <a:t> as a transitional model of the East African Political Federation.</a:t>
            </a:r>
            <a:endParaRPr lang="en-US" sz="2400" dirty="0">
              <a:latin typeface="Lato Light" charset="0"/>
              <a:ea typeface="Lato Light" charset="0"/>
              <a:cs typeface="Lato Light" charset="0"/>
            </a:endParaRPr>
          </a:p>
        </p:txBody>
      </p:sp>
      <p:sp>
        <p:nvSpPr>
          <p:cNvPr id="22" name="TextBox 21"/>
          <p:cNvSpPr txBox="1"/>
          <p:nvPr userDrawn="1"/>
        </p:nvSpPr>
        <p:spPr>
          <a:xfrm>
            <a:off x="2317111" y="6583970"/>
            <a:ext cx="4329017" cy="3434787"/>
          </a:xfrm>
          <a:prstGeom prst="rect">
            <a:avLst/>
          </a:prstGeom>
          <a:noFill/>
        </p:spPr>
        <p:txBody>
          <a:bodyPr wrap="square" rtlCol="0">
            <a:spAutoFit/>
          </a:bodyPr>
          <a:lstStyle/>
          <a:p>
            <a:pPr>
              <a:lnSpc>
                <a:spcPct val="130000"/>
              </a:lnSpc>
            </a:pPr>
            <a:r>
              <a:rPr lang="en-US" sz="2400" dirty="0"/>
              <a:t>Enabling the EAC Partner States to enjoy economies of scale, with a view to supporting the process of economic development through the establishment of a Single Customs Territory.</a:t>
            </a:r>
            <a:endParaRPr lang="en-US" sz="2400" dirty="0">
              <a:latin typeface="Lato Light" charset="0"/>
              <a:ea typeface="Lato Light" charset="0"/>
              <a:cs typeface="Lato Light" charset="0"/>
            </a:endParaRPr>
          </a:p>
        </p:txBody>
      </p:sp>
      <p:sp>
        <p:nvSpPr>
          <p:cNvPr id="23" name="TextBox 22"/>
          <p:cNvSpPr txBox="1"/>
          <p:nvPr userDrawn="1"/>
        </p:nvSpPr>
        <p:spPr>
          <a:xfrm>
            <a:off x="7527625" y="8359906"/>
            <a:ext cx="4329017" cy="2954655"/>
          </a:xfrm>
          <a:prstGeom prst="rect">
            <a:avLst/>
          </a:prstGeom>
          <a:noFill/>
        </p:spPr>
        <p:txBody>
          <a:bodyPr wrap="square" rtlCol="0">
            <a:spAutoFit/>
          </a:bodyPr>
          <a:lstStyle/>
          <a:p>
            <a:pPr>
              <a:lnSpc>
                <a:spcPct val="130000"/>
              </a:lnSpc>
            </a:pPr>
            <a:r>
              <a:rPr lang="en-US" sz="2400" dirty="0"/>
              <a:t>Accelerating economic growth and development while maintaining a liberal stance towards the </a:t>
            </a:r>
            <a:r>
              <a:rPr lang="en-US" sz="2400" b="1" dirty="0"/>
              <a:t>5 </a:t>
            </a:r>
            <a:r>
              <a:rPr lang="en-US" sz="2400" dirty="0"/>
              <a:t>Freedoms of movement for all factors of production in the region.</a:t>
            </a:r>
            <a:endParaRPr lang="en-US" sz="2400" dirty="0">
              <a:latin typeface="Lato Light" charset="0"/>
              <a:ea typeface="Lato Light" charset="0"/>
              <a:cs typeface="Lato Light" charset="0"/>
            </a:endParaRPr>
          </a:p>
        </p:txBody>
      </p:sp>
      <p:grpSp>
        <p:nvGrpSpPr>
          <p:cNvPr id="24" name="Group 23"/>
          <p:cNvGrpSpPr/>
          <p:nvPr userDrawn="1"/>
        </p:nvGrpSpPr>
        <p:grpSpPr>
          <a:xfrm>
            <a:off x="-1" y="11914730"/>
            <a:ext cx="24377651" cy="1697630"/>
            <a:chOff x="-1" y="11751011"/>
            <a:chExt cx="24377651" cy="1697630"/>
          </a:xfrm>
        </p:grpSpPr>
        <p:pic>
          <p:nvPicPr>
            <p:cNvPr id="25" name="Picture 24" descr="EAC_Swirl_CS5.eps"/>
            <p:cNvPicPr>
              <a:picLocks noChangeAspect="1"/>
            </p:cNvPicPr>
            <p:nvPr/>
          </p:nvPicPr>
          <p:blipFill rotWithShape="1">
            <a:blip r:embed="rId2">
              <a:extLst>
                <a:ext uri="{28A0092B-C50C-407E-A947-70E740481C1C}">
                  <a14:useLocalDpi xmlns:a14="http://schemas.microsoft.com/office/drawing/2010/main" val="0"/>
                </a:ext>
              </a:extLst>
            </a:blip>
            <a:srcRect l="3933" r="6456"/>
            <a:stretch>
              <a:fillRect/>
            </a:stretch>
          </p:blipFill>
          <p:spPr>
            <a:xfrm>
              <a:off x="-1" y="12763545"/>
              <a:ext cx="24377651" cy="685096"/>
            </a:xfrm>
            <a:prstGeom prst="rect">
              <a:avLst/>
            </a:prstGeom>
          </p:spPr>
        </p:pic>
        <p:pic>
          <p:nvPicPr>
            <p:cNvPr id="26" name="Picture 25" descr="EAC_Logo.ep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084" y="11751011"/>
              <a:ext cx="1736702" cy="1608510"/>
            </a:xfrm>
            <a:prstGeom prst="rect">
              <a:avLst/>
            </a:prstGeom>
          </p:spPr>
        </p:pic>
      </p:gr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am_of_3_2">
    <p:spTree>
      <p:nvGrpSpPr>
        <p:cNvPr id="1" name=""/>
        <p:cNvGrpSpPr/>
        <p:nvPr/>
      </p:nvGrpSpPr>
      <p:grpSpPr>
        <a:xfrm>
          <a:off x="0" y="0"/>
          <a:ext cx="0" cy="0"/>
          <a:chOff x="0" y="0"/>
          <a:chExt cx="0" cy="0"/>
        </a:xfrm>
      </p:grpSpPr>
      <p:sp>
        <p:nvSpPr>
          <p:cNvPr id="9" name="Picture Placeholder 3"/>
          <p:cNvSpPr>
            <a:spLocks noGrp="1"/>
          </p:cNvSpPr>
          <p:nvPr>
            <p:ph type="pic" sz="quarter" idx="10"/>
          </p:nvPr>
        </p:nvSpPr>
        <p:spPr>
          <a:xfrm>
            <a:off x="15987944" y="3883664"/>
            <a:ext cx="4056004" cy="4056004"/>
          </a:xfrm>
          <a:prstGeom prst="ellipse">
            <a:avLst/>
          </a:prstGeom>
        </p:spPr>
        <p:txBody>
          <a:bodyPr>
            <a:normAutofit/>
          </a:bodyPr>
          <a:lstStyle>
            <a:lvl1pPr>
              <a:defRPr sz="2300"/>
            </a:lvl1pPr>
          </a:lstStyle>
          <a:p>
            <a:endParaRPr lang="en-US"/>
          </a:p>
        </p:txBody>
      </p:sp>
      <p:sp>
        <p:nvSpPr>
          <p:cNvPr id="13" name="Picture Placeholder 3"/>
          <p:cNvSpPr>
            <a:spLocks noGrp="1"/>
          </p:cNvSpPr>
          <p:nvPr>
            <p:ph type="pic" sz="quarter" idx="11"/>
          </p:nvPr>
        </p:nvSpPr>
        <p:spPr>
          <a:xfrm>
            <a:off x="4279164" y="3883664"/>
            <a:ext cx="4056004" cy="4056004"/>
          </a:xfrm>
          <a:prstGeom prst="ellipse">
            <a:avLst/>
          </a:prstGeom>
        </p:spPr>
        <p:txBody>
          <a:bodyPr>
            <a:normAutofit/>
          </a:bodyPr>
          <a:lstStyle>
            <a:lvl1pPr>
              <a:defRPr sz="2300"/>
            </a:lvl1pPr>
          </a:lstStyle>
          <a:p>
            <a:endParaRPr lang="en-US"/>
          </a:p>
        </p:txBody>
      </p:sp>
      <p:sp>
        <p:nvSpPr>
          <p:cNvPr id="17" name="Picture Placeholder 3"/>
          <p:cNvSpPr>
            <a:spLocks noGrp="1"/>
          </p:cNvSpPr>
          <p:nvPr>
            <p:ph type="pic" sz="quarter" idx="12"/>
          </p:nvPr>
        </p:nvSpPr>
        <p:spPr>
          <a:xfrm>
            <a:off x="10165026" y="3883664"/>
            <a:ext cx="4056004" cy="4056004"/>
          </a:xfrm>
          <a:prstGeom prst="ellipse">
            <a:avLst/>
          </a:prstGeom>
        </p:spPr>
        <p:txBody>
          <a:bodyPr>
            <a:normAutofit/>
          </a:bodyPr>
          <a:lstStyle>
            <a:lvl1pPr>
              <a:defRPr sz="2300"/>
            </a:lvl1pPr>
          </a:lstStyle>
          <a:p>
            <a:endParaRPr lang="en-US"/>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rojects_1">
    <p:spTree>
      <p:nvGrpSpPr>
        <p:cNvPr id="1" name=""/>
        <p:cNvGrpSpPr/>
        <p:nvPr/>
      </p:nvGrpSpPr>
      <p:grpSpPr>
        <a:xfrm>
          <a:off x="0" y="0"/>
          <a:ext cx="0" cy="0"/>
          <a:chOff x="0" y="0"/>
          <a:chExt cx="0" cy="0"/>
        </a:xfrm>
      </p:grpSpPr>
      <p:sp>
        <p:nvSpPr>
          <p:cNvPr id="7" name="Picture Placeholder 13"/>
          <p:cNvSpPr>
            <a:spLocks noGrp="1"/>
          </p:cNvSpPr>
          <p:nvPr>
            <p:ph type="pic" sz="quarter" idx="15"/>
          </p:nvPr>
        </p:nvSpPr>
        <p:spPr>
          <a:xfrm>
            <a:off x="19971448" y="4268439"/>
            <a:ext cx="4406202" cy="6426200"/>
          </a:xfrm>
          <a:prstGeom prst="rect">
            <a:avLst/>
          </a:prstGeom>
          <a:effectLst/>
        </p:spPr>
        <p:txBody>
          <a:bodyPr>
            <a:normAutofit/>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8" name="Picture Placeholder 13"/>
          <p:cNvSpPr>
            <a:spLocks noGrp="1"/>
          </p:cNvSpPr>
          <p:nvPr>
            <p:ph type="pic" sz="quarter" idx="16"/>
          </p:nvPr>
        </p:nvSpPr>
        <p:spPr>
          <a:xfrm>
            <a:off x="0" y="4268439"/>
            <a:ext cx="11176000" cy="6426200"/>
          </a:xfrm>
          <a:prstGeom prst="rect">
            <a:avLst/>
          </a:prstGeom>
          <a:effectLst/>
        </p:spPr>
        <p:txBody>
          <a:bodyPr>
            <a:normAutofit/>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9" name="Picture Placeholder 13"/>
          <p:cNvSpPr>
            <a:spLocks noGrp="1"/>
          </p:cNvSpPr>
          <p:nvPr>
            <p:ph type="pic" sz="quarter" idx="17"/>
          </p:nvPr>
        </p:nvSpPr>
        <p:spPr>
          <a:xfrm>
            <a:off x="11183048" y="4268439"/>
            <a:ext cx="4387152" cy="6426200"/>
          </a:xfrm>
          <a:prstGeom prst="rect">
            <a:avLst/>
          </a:prstGeom>
          <a:effectLst/>
        </p:spPr>
        <p:txBody>
          <a:bodyPr>
            <a:normAutofit/>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endParaRPr lang="en-US" dirty="0"/>
          </a:p>
        </p:txBody>
      </p:sp>
      <p:sp>
        <p:nvSpPr>
          <p:cNvPr id="10" name="Picture Placeholder 13"/>
          <p:cNvSpPr>
            <a:spLocks noGrp="1"/>
          </p:cNvSpPr>
          <p:nvPr>
            <p:ph type="pic" sz="quarter" idx="18"/>
          </p:nvPr>
        </p:nvSpPr>
        <p:spPr>
          <a:xfrm>
            <a:off x="15577248" y="4268439"/>
            <a:ext cx="4387152" cy="6426200"/>
          </a:xfrm>
          <a:prstGeom prst="rect">
            <a:avLst/>
          </a:prstGeom>
          <a:effectLst/>
        </p:spPr>
        <p:txBody>
          <a:bodyPr>
            <a:normAutofit/>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Welcome Message">
    <p:spTree>
      <p:nvGrpSpPr>
        <p:cNvPr id="1" name=""/>
        <p:cNvGrpSpPr/>
        <p:nvPr/>
      </p:nvGrpSpPr>
      <p:grpSpPr>
        <a:xfrm>
          <a:off x="0" y="0"/>
          <a:ext cx="0" cy="0"/>
          <a:chOff x="0" y="0"/>
          <a:chExt cx="0" cy="0"/>
        </a:xfrm>
      </p:grpSpPr>
      <p:sp>
        <p:nvSpPr>
          <p:cNvPr id="3" name="Subtitle 2"/>
          <p:cNvSpPr txBox="1"/>
          <p:nvPr userDrawn="1"/>
        </p:nvSpPr>
        <p:spPr>
          <a:xfrm>
            <a:off x="9236665" y="6378798"/>
            <a:ext cx="5822917" cy="3826755"/>
          </a:xfrm>
          <a:prstGeom prst="rect">
            <a:avLst/>
          </a:prstGeom>
        </p:spPr>
        <p:txBody>
          <a:bodyPr vert="horz" wrap="square" lIns="217490" tIns="108745" rIns="217490" bIns="108745"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r>
              <a:rPr lang="en-US" b="1" dirty="0"/>
              <a:t>EAC Close </a:t>
            </a:r>
            <a:br>
              <a:rPr lang="en-US" b="1" dirty="0"/>
            </a:br>
            <a:r>
              <a:rPr lang="en-US" b="1" dirty="0" err="1"/>
              <a:t>Afrika</a:t>
            </a:r>
            <a:r>
              <a:rPr lang="en-US" b="1" dirty="0"/>
              <a:t> </a:t>
            </a:r>
            <a:r>
              <a:rPr lang="en-US" b="1" dirty="0" err="1"/>
              <a:t>Mashariki</a:t>
            </a:r>
            <a:r>
              <a:rPr lang="en-US" b="1" dirty="0"/>
              <a:t> Road</a:t>
            </a:r>
            <a:br>
              <a:rPr lang="en-US" b="1" dirty="0"/>
            </a:br>
            <a:r>
              <a:rPr lang="en-US" b="1" dirty="0"/>
              <a:t>P.O. Box 1096</a:t>
            </a:r>
            <a:br>
              <a:rPr lang="en-US" b="1" dirty="0"/>
            </a:br>
            <a:r>
              <a:rPr lang="en-US" b="1" dirty="0"/>
              <a:t> </a:t>
            </a:r>
            <a:r>
              <a:rPr lang="en-US" b="1"/>
              <a:t>Arusha,</a:t>
            </a:r>
            <a:r>
              <a:rPr lang="en-US" b="1" baseline="0"/>
              <a:t> </a:t>
            </a:r>
            <a:r>
              <a:rPr lang="en-US" b="1"/>
              <a:t>Tanzania</a:t>
            </a:r>
            <a:br>
              <a:rPr lang="en-US" b="1" dirty="0"/>
            </a:br>
            <a:r>
              <a:rPr lang="en-US" b="1" dirty="0"/>
              <a:t>Tel: +255 (0)27 216 2100</a:t>
            </a:r>
            <a:br>
              <a:rPr lang="en-US" b="1" dirty="0"/>
            </a:br>
            <a:r>
              <a:rPr lang="en-US" b="1" dirty="0"/>
              <a:t>Fax: +255 (0)27 216 2190</a:t>
            </a:r>
            <a:br>
              <a:rPr lang="en-US" b="1" dirty="0"/>
            </a:br>
            <a:r>
              <a:rPr lang="en-US" b="1" dirty="0"/>
              <a:t>Email: </a:t>
            </a:r>
            <a:r>
              <a:rPr lang="en-US" b="1" dirty="0">
                <a:hlinkClick r:id="rId2"/>
              </a:rPr>
              <a:t>eac@eachq.org</a:t>
            </a:r>
            <a:endParaRPr lang="en-US" b="1" dirty="0"/>
          </a:p>
          <a:p>
            <a:r>
              <a:rPr lang="en-US" b="1" dirty="0" err="1"/>
              <a:t>www.eac.int</a:t>
            </a:r>
            <a:endParaRPr lang="en-US" b="1" dirty="0"/>
          </a:p>
        </p:txBody>
      </p:sp>
      <p:sp>
        <p:nvSpPr>
          <p:cNvPr id="4" name="TextBox 3"/>
          <p:cNvSpPr txBox="1"/>
          <p:nvPr userDrawn="1"/>
        </p:nvSpPr>
        <p:spPr>
          <a:xfrm>
            <a:off x="9721251" y="5850650"/>
            <a:ext cx="5160387" cy="523220"/>
          </a:xfrm>
          <a:prstGeom prst="rect">
            <a:avLst/>
          </a:prstGeom>
          <a:noFill/>
        </p:spPr>
        <p:txBody>
          <a:bodyPr wrap="none" rtlCol="0" anchor="ctr" anchorCtr="0">
            <a:spAutoFit/>
          </a:bodyPr>
          <a:lstStyle/>
          <a:p>
            <a:pPr algn="ctr"/>
            <a:r>
              <a:rPr lang="en-US" sz="2800" b="1" dirty="0">
                <a:solidFill>
                  <a:schemeClr val="tx2"/>
                </a:solidFill>
                <a:latin typeface="Lato" panose="020F0502020204030203" pitchFamily="34" charset="0"/>
                <a:ea typeface="Lato" panose="020F0502020204030203" pitchFamily="34" charset="0"/>
                <a:cs typeface="Lato" panose="020F0502020204030203" pitchFamily="34" charset="0"/>
              </a:rPr>
              <a:t>EAST AFRICAN COMMUNITY</a:t>
            </a:r>
          </a:p>
        </p:txBody>
      </p:sp>
      <p:pic>
        <p:nvPicPr>
          <p:cNvPr id="6" name="Picture 5" descr="EAC_Logo.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10379120" y="2218411"/>
            <a:ext cx="3613240" cy="3346533"/>
          </a:xfrm>
          <a:prstGeom prst="rect">
            <a:avLst/>
          </a:prstGeom>
        </p:spPr>
      </p:pic>
      <p:pic>
        <p:nvPicPr>
          <p:cNvPr id="8" name="Picture 7" descr="EAC_Swirl_CS5.eps"/>
          <p:cNvPicPr>
            <a:picLocks noChangeAspect="1"/>
          </p:cNvPicPr>
          <p:nvPr/>
        </p:nvPicPr>
        <p:blipFill rotWithShape="1">
          <a:blip r:embed="rId4">
            <a:extLst>
              <a:ext uri="{28A0092B-C50C-407E-A947-70E740481C1C}">
                <a14:useLocalDpi xmlns:a14="http://schemas.microsoft.com/office/drawing/2010/main" val="0"/>
              </a:ext>
            </a:extLst>
          </a:blip>
          <a:srcRect l="3933" r="6456"/>
          <a:stretch>
            <a:fillRect/>
          </a:stretch>
        </p:blipFill>
        <p:spPr>
          <a:xfrm>
            <a:off x="-1" y="12927264"/>
            <a:ext cx="24377651" cy="685096"/>
          </a:xfrm>
          <a:prstGeom prst="rect">
            <a:avLst/>
          </a:prstGeom>
        </p:spPr>
      </p:pic>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5964" y="730259"/>
            <a:ext cx="21025723" cy="2651126"/>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75964" y="12712709"/>
            <a:ext cx="5484971" cy="730250"/>
          </a:xfrm>
          <a:prstGeom prst="rect">
            <a:avLst/>
          </a:prstGeom>
        </p:spPr>
        <p:txBody>
          <a:bodyPr vert="horz" lIns="182843" tIns="91422" rIns="182843" bIns="91422" rtlCol="0" anchor="ctr"/>
          <a:lstStyle>
            <a:lvl1pPr algn="l">
              <a:defRPr sz="2400" b="1" i="0">
                <a:solidFill>
                  <a:schemeClr val="tx1">
                    <a:tint val="75000"/>
                  </a:schemeClr>
                </a:solidFill>
                <a:latin typeface="Lato Bold" charset="0"/>
              </a:defRPr>
            </a:lvl1pPr>
          </a:lstStyle>
          <a:p>
            <a:endParaRPr lang="en-US" dirty="0"/>
          </a:p>
        </p:txBody>
      </p:sp>
      <p:sp>
        <p:nvSpPr>
          <p:cNvPr id="5" name="Footer Placeholder 4"/>
          <p:cNvSpPr>
            <a:spLocks noGrp="1"/>
          </p:cNvSpPr>
          <p:nvPr>
            <p:ph type="ftr" sz="quarter" idx="3"/>
          </p:nvPr>
        </p:nvSpPr>
        <p:spPr>
          <a:xfrm>
            <a:off x="8075097" y="12712709"/>
            <a:ext cx="8227457" cy="730250"/>
          </a:xfrm>
          <a:prstGeom prst="rect">
            <a:avLst/>
          </a:prstGeom>
        </p:spPr>
        <p:txBody>
          <a:bodyPr vert="horz" lIns="182843" tIns="91422" rIns="182843" bIns="91422" rtlCol="0" anchor="ctr"/>
          <a:lstStyle>
            <a:lvl1pPr algn="ctr">
              <a:defRPr sz="2400" b="1" i="0">
                <a:solidFill>
                  <a:schemeClr val="tx1">
                    <a:tint val="75000"/>
                  </a:schemeClr>
                </a:solidFill>
                <a:latin typeface="Lato Bold" charset="0"/>
              </a:defRPr>
            </a:lvl1pPr>
          </a:lstStyle>
          <a:p>
            <a:endParaRPr lang="en-US" dirty="0"/>
          </a:p>
        </p:txBody>
      </p:sp>
      <p:sp>
        <p:nvSpPr>
          <p:cNvPr id="6" name="Slide Number Placeholder 5"/>
          <p:cNvSpPr>
            <a:spLocks noGrp="1"/>
          </p:cNvSpPr>
          <p:nvPr>
            <p:ph type="sldNum" sz="quarter" idx="4"/>
          </p:nvPr>
        </p:nvSpPr>
        <p:spPr>
          <a:xfrm>
            <a:off x="17216715" y="12712709"/>
            <a:ext cx="5484971" cy="730250"/>
          </a:xfrm>
          <a:prstGeom prst="rect">
            <a:avLst/>
          </a:prstGeom>
        </p:spPr>
        <p:txBody>
          <a:bodyPr vert="horz" lIns="182843" tIns="91422" rIns="182843" bIns="91422" rtlCol="0" anchor="ctr"/>
          <a:lstStyle>
            <a:lvl1pPr algn="r">
              <a:defRPr sz="2400" b="1" i="0">
                <a:solidFill>
                  <a:schemeClr val="tx1">
                    <a:tint val="75000"/>
                  </a:schemeClr>
                </a:solidFill>
                <a:latin typeface="Lato Bold" charset="0"/>
              </a:defRPr>
            </a:lvl1pPr>
          </a:lstStyle>
          <a:p>
            <a:fld id="{FCEE2C88-6C8F-484D-AF69-578F576B1F44}" type="slidenum">
              <a:rPr lang="en-US" smtClean="0"/>
              <a:t>‹#›</a:t>
            </a:fld>
            <a:endParaRPr lang="en-US" dirty="0"/>
          </a:p>
        </p:txBody>
      </p:sp>
      <p:sp>
        <p:nvSpPr>
          <p:cNvPr id="8" name="Oval 7"/>
          <p:cNvSpPr/>
          <p:nvPr userDrawn="1"/>
        </p:nvSpPr>
        <p:spPr>
          <a:xfrm>
            <a:off x="23069390" y="523001"/>
            <a:ext cx="859750" cy="859750"/>
          </a:xfrm>
          <a:prstGeom prst="ellipse">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91422" tIns="45711" rIns="91422" bIns="45711" rtlCol="0" anchor="ctr"/>
          <a:lstStyle/>
          <a:p>
            <a:pPr algn="ctr"/>
            <a:endParaRPr lang="en-US" dirty="0"/>
          </a:p>
        </p:txBody>
      </p:sp>
      <p:sp>
        <p:nvSpPr>
          <p:cNvPr id="9" name="TextBox 8"/>
          <p:cNvSpPr txBox="1"/>
          <p:nvPr userDrawn="1"/>
        </p:nvSpPr>
        <p:spPr>
          <a:xfrm>
            <a:off x="23109785" y="607069"/>
            <a:ext cx="807966" cy="615480"/>
          </a:xfrm>
          <a:prstGeom prst="rect">
            <a:avLst/>
          </a:prstGeom>
          <a:noFill/>
        </p:spPr>
        <p:txBody>
          <a:bodyPr wrap="none" lIns="182807" tIns="91404" rIns="182807" bIns="91404" rtlCol="0">
            <a:spAutoFit/>
          </a:bodyPr>
          <a:lstStyle/>
          <a:p>
            <a:pPr algn="ctr"/>
            <a:fld id="{260E2A6B-A809-4840-BF14-8648BC0BDF87}" type="slidenum">
              <a:rPr lang="id-ID" sz="2800" b="1" i="0" smtClean="0">
                <a:solidFill>
                  <a:schemeClr val="bg1"/>
                </a:solidFill>
                <a:latin typeface="Lato Bold" charset="0"/>
                <a:cs typeface="Lato Bold" charset="0"/>
              </a:rPr>
              <a:t>‹#›</a:t>
            </a:fld>
            <a:endParaRPr lang="id-ID" sz="2800" b="1" i="0" dirty="0">
              <a:solidFill>
                <a:schemeClr val="bg1"/>
              </a:solidFill>
              <a:latin typeface="Lato Bold" charset="0"/>
              <a:cs typeface="Lato Bold"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hf hdr="0" ftr="0" dt="0"/>
  <p:txStyles>
    <p:titleStyle>
      <a:lvl1pPr algn="l" defTabSz="1828165" rtl="0" eaLnBrk="1" latinLnBrk="0" hangingPunct="1">
        <a:lnSpc>
          <a:spcPct val="90000"/>
        </a:lnSpc>
        <a:spcBef>
          <a:spcPct val="0"/>
        </a:spcBef>
        <a:buNone/>
        <a:defRPr lang="en-US" sz="6000" kern="1200">
          <a:solidFill>
            <a:schemeClr val="tx1"/>
          </a:solidFill>
          <a:latin typeface="Lato" panose="020F0502020204030203" pitchFamily="34" charset="0"/>
          <a:ea typeface="+mj-ea"/>
          <a:cs typeface="+mj-cs"/>
        </a:defRPr>
      </a:lvl1pPr>
    </p:titleStyle>
    <p:bodyStyle>
      <a:lvl1pPr marL="457200" indent="-457200" algn="l" defTabSz="1828165" rtl="0" eaLnBrk="1" latinLnBrk="0" hangingPunct="1">
        <a:lnSpc>
          <a:spcPct val="90000"/>
        </a:lnSpc>
        <a:spcBef>
          <a:spcPts val="2000"/>
        </a:spcBef>
        <a:buFont typeface="Arial" panose="020B0604020202020204" pitchFamily="34" charset="0"/>
        <a:buChar char="•"/>
        <a:defRPr lang="en-US" sz="4800" kern="1200" dirty="0" smtClean="0">
          <a:solidFill>
            <a:schemeClr val="tx1"/>
          </a:solidFill>
          <a:effectLst/>
          <a:latin typeface="Lato" panose="020F0502020204030203" pitchFamily="34" charset="0"/>
          <a:ea typeface="+mn-ea"/>
          <a:cs typeface="+mn-cs"/>
        </a:defRPr>
      </a:lvl1pPr>
      <a:lvl2pPr marL="1371600" indent="-457200" algn="l" defTabSz="1828165" rtl="0" eaLnBrk="1" latinLnBrk="0" hangingPunct="1">
        <a:lnSpc>
          <a:spcPct val="90000"/>
        </a:lnSpc>
        <a:spcBef>
          <a:spcPts val="1000"/>
        </a:spcBef>
        <a:buFont typeface="Arial" panose="020B0604020202020204" pitchFamily="34" charset="0"/>
        <a:buChar char="•"/>
        <a:defRPr lang="en-US" sz="4000" kern="1200" dirty="0" smtClean="0">
          <a:solidFill>
            <a:schemeClr val="tx1"/>
          </a:solidFill>
          <a:effectLst/>
          <a:latin typeface="Lato" panose="020F0502020204030203" pitchFamily="34" charset="0"/>
          <a:ea typeface="+mn-ea"/>
          <a:cs typeface="+mn-cs"/>
        </a:defRPr>
      </a:lvl2pPr>
      <a:lvl3pPr marL="2285365" indent="-457200" algn="l" defTabSz="1828165" rtl="0" eaLnBrk="1" latinLnBrk="0" hangingPunct="1">
        <a:lnSpc>
          <a:spcPct val="90000"/>
        </a:lnSpc>
        <a:spcBef>
          <a:spcPts val="1000"/>
        </a:spcBef>
        <a:buFont typeface="Arial" panose="020B0604020202020204" pitchFamily="34" charset="0"/>
        <a:buChar char="•"/>
        <a:defRPr lang="en-US" sz="3600" kern="1200" dirty="0" smtClean="0">
          <a:solidFill>
            <a:schemeClr val="tx1"/>
          </a:solidFill>
          <a:effectLst/>
          <a:latin typeface="Lato" panose="020F0502020204030203" pitchFamily="34" charset="0"/>
          <a:ea typeface="+mn-ea"/>
          <a:cs typeface="+mn-cs"/>
        </a:defRPr>
      </a:lvl3pPr>
      <a:lvl4pPr marL="3199765" indent="-457200" algn="l" defTabSz="1828165" rtl="0" eaLnBrk="1" latinLnBrk="0" hangingPunct="1">
        <a:lnSpc>
          <a:spcPct val="90000"/>
        </a:lnSpc>
        <a:spcBef>
          <a:spcPts val="1000"/>
        </a:spcBef>
        <a:buFont typeface="Arial" panose="020B0604020202020204" pitchFamily="34" charset="0"/>
        <a:buChar char="•"/>
        <a:defRPr lang="en-US" sz="3200" kern="1200" dirty="0" smtClean="0">
          <a:solidFill>
            <a:schemeClr val="tx1"/>
          </a:solidFill>
          <a:effectLst/>
          <a:latin typeface="Lato" panose="020F0502020204030203" pitchFamily="34" charset="0"/>
          <a:ea typeface="+mn-ea"/>
          <a:cs typeface="+mn-cs"/>
        </a:defRPr>
      </a:lvl4pPr>
      <a:lvl5pPr marL="4114165" indent="-457200" algn="l" defTabSz="1828165" rtl="0" eaLnBrk="1" latinLnBrk="0" hangingPunct="1">
        <a:lnSpc>
          <a:spcPct val="90000"/>
        </a:lnSpc>
        <a:spcBef>
          <a:spcPts val="1000"/>
        </a:spcBef>
        <a:buFont typeface="Arial" panose="020B0604020202020204" pitchFamily="34" charset="0"/>
        <a:buChar char="•"/>
        <a:defRPr lang="en-US" sz="3200" kern="1200" dirty="0">
          <a:solidFill>
            <a:schemeClr val="tx1"/>
          </a:solidFill>
          <a:effectLst/>
          <a:latin typeface="Lato" panose="020F0502020204030203" pitchFamily="34" charset="0"/>
          <a:ea typeface="+mn-ea"/>
          <a:cs typeface="+mn-cs"/>
        </a:defRPr>
      </a:lvl5pPr>
      <a:lvl6pPr marL="5027930" indent="-457200" algn="l" defTabSz="1828165"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330" indent="-457200" algn="l" defTabSz="1828165"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730" indent="-457200" algn="l" defTabSz="1828165"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1130" indent="-457200" algn="l" defTabSz="1828165"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165" rtl="0" eaLnBrk="1" latinLnBrk="0" hangingPunct="1">
        <a:defRPr sz="3600" kern="1200">
          <a:solidFill>
            <a:schemeClr val="tx1"/>
          </a:solidFill>
          <a:latin typeface="+mn-lt"/>
          <a:ea typeface="+mn-ea"/>
          <a:cs typeface="+mn-cs"/>
        </a:defRPr>
      </a:lvl1pPr>
      <a:lvl2pPr marL="914400" algn="l" defTabSz="1828165" rtl="0" eaLnBrk="1" latinLnBrk="0" hangingPunct="1">
        <a:defRPr sz="3600" kern="1200">
          <a:solidFill>
            <a:schemeClr val="tx1"/>
          </a:solidFill>
          <a:latin typeface="+mn-lt"/>
          <a:ea typeface="+mn-ea"/>
          <a:cs typeface="+mn-cs"/>
        </a:defRPr>
      </a:lvl2pPr>
      <a:lvl3pPr marL="1828165" algn="l" defTabSz="1828165" rtl="0" eaLnBrk="1" latinLnBrk="0" hangingPunct="1">
        <a:defRPr sz="3600" kern="1200">
          <a:solidFill>
            <a:schemeClr val="tx1"/>
          </a:solidFill>
          <a:latin typeface="+mn-lt"/>
          <a:ea typeface="+mn-ea"/>
          <a:cs typeface="+mn-cs"/>
        </a:defRPr>
      </a:lvl3pPr>
      <a:lvl4pPr marL="2742565" algn="l" defTabSz="1828165" rtl="0" eaLnBrk="1" latinLnBrk="0" hangingPunct="1">
        <a:defRPr sz="3600" kern="1200">
          <a:solidFill>
            <a:schemeClr val="tx1"/>
          </a:solidFill>
          <a:latin typeface="+mn-lt"/>
          <a:ea typeface="+mn-ea"/>
          <a:cs typeface="+mn-cs"/>
        </a:defRPr>
      </a:lvl4pPr>
      <a:lvl5pPr marL="3656965" algn="l" defTabSz="1828165" rtl="0" eaLnBrk="1" latinLnBrk="0" hangingPunct="1">
        <a:defRPr sz="3600" kern="1200">
          <a:solidFill>
            <a:schemeClr val="tx1"/>
          </a:solidFill>
          <a:latin typeface="+mn-lt"/>
          <a:ea typeface="+mn-ea"/>
          <a:cs typeface="+mn-cs"/>
        </a:defRPr>
      </a:lvl5pPr>
      <a:lvl6pPr marL="4571365" algn="l" defTabSz="1828165" rtl="0" eaLnBrk="1" latinLnBrk="0" hangingPunct="1">
        <a:defRPr sz="3600" kern="1200">
          <a:solidFill>
            <a:schemeClr val="tx1"/>
          </a:solidFill>
          <a:latin typeface="+mn-lt"/>
          <a:ea typeface="+mn-ea"/>
          <a:cs typeface="+mn-cs"/>
        </a:defRPr>
      </a:lvl6pPr>
      <a:lvl7pPr marL="5485130" algn="l" defTabSz="1828165" rtl="0" eaLnBrk="1" latinLnBrk="0" hangingPunct="1">
        <a:defRPr sz="3600" kern="1200">
          <a:solidFill>
            <a:schemeClr val="tx1"/>
          </a:solidFill>
          <a:latin typeface="+mn-lt"/>
          <a:ea typeface="+mn-ea"/>
          <a:cs typeface="+mn-cs"/>
        </a:defRPr>
      </a:lvl7pPr>
      <a:lvl8pPr marL="6399530" algn="l" defTabSz="1828165" rtl="0" eaLnBrk="1" latinLnBrk="0" hangingPunct="1">
        <a:defRPr sz="3600" kern="1200">
          <a:solidFill>
            <a:schemeClr val="tx1"/>
          </a:solidFill>
          <a:latin typeface="+mn-lt"/>
          <a:ea typeface="+mn-ea"/>
          <a:cs typeface="+mn-cs"/>
        </a:defRPr>
      </a:lvl8pPr>
      <a:lvl9pPr marL="7313930" algn="l" defTabSz="1828165"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advClick="0" advTm="3079"/>
    </mc:Choice>
    <mc:Fallback xmlns="">
      <p:transition advClick="0" advTm="307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BF065F-6841-AD5C-E374-C8A57CCB1E42}"/>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70F8F9F-2E34-C1C6-C846-E1518A3D31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 y="0"/>
            <a:ext cx="24371556" cy="137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16D8182-E3A1-D851-454F-9C956B8A5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412072" y="2"/>
            <a:ext cx="2269541" cy="95599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DF25CFE4-265C-C93C-E070-1941F9279D71}"/>
              </a:ext>
            </a:extLst>
          </p:cNvPr>
          <p:cNvSpPr txBox="1"/>
          <p:nvPr/>
        </p:nvSpPr>
        <p:spPr>
          <a:xfrm>
            <a:off x="1675963" y="130630"/>
            <a:ext cx="21025723" cy="1135982"/>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5400" b="1" dirty="0">
                <a:solidFill>
                  <a:srgbClr val="19232E"/>
                </a:solidFill>
                <a:latin typeface="+mj-lt"/>
                <a:ea typeface="+mj-ea"/>
                <a:cs typeface="+mj-cs"/>
              </a:rPr>
              <a:t>WHY HARMONIZATION OF EDUCATION</a:t>
            </a:r>
            <a:endParaRPr lang="en-US" sz="5400" b="1" kern="1200" dirty="0">
              <a:solidFill>
                <a:srgbClr val="19232E"/>
              </a:solidFill>
              <a:latin typeface="+mj-lt"/>
              <a:ea typeface="Lato"/>
              <a:cs typeface="Lato"/>
            </a:endParaRPr>
          </a:p>
        </p:txBody>
      </p:sp>
      <p:sp>
        <p:nvSpPr>
          <p:cNvPr id="18" name="Arc 17">
            <a:extLst>
              <a:ext uri="{FF2B5EF4-FFF2-40B4-BE49-F238E27FC236}">
                <a16:creationId xmlns:a16="http://schemas.microsoft.com/office/drawing/2014/main" id="{96204259-73D9-D70B-5EDE-F1D33168C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1110067" y="4367509"/>
            <a:ext cx="8166866" cy="8164739"/>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ectangle 8">
            <a:extLst>
              <a:ext uri="{FF2B5EF4-FFF2-40B4-BE49-F238E27FC236}">
                <a16:creationId xmlns:a16="http://schemas.microsoft.com/office/drawing/2014/main" id="{F3073497-8318-C25F-C45C-0930283F4A86}"/>
              </a:ext>
            </a:extLst>
          </p:cNvPr>
          <p:cNvSpPr/>
          <p:nvPr/>
        </p:nvSpPr>
        <p:spPr>
          <a:xfrm>
            <a:off x="558801" y="1322615"/>
            <a:ext cx="23108314" cy="11154694"/>
          </a:xfrm>
          <a:prstGeom prst="rect">
            <a:avLst/>
          </a:prstGeom>
        </p:spPr>
        <p:txBody>
          <a:bodyPr vert="horz" lIns="91440" tIns="45720" rIns="91440" bIns="45720" rtlCol="0" anchor="t">
            <a:noAutofit/>
          </a:bodyPr>
          <a:lstStyle/>
          <a:p>
            <a:pPr indent="-6350" algn="just">
              <a:spcAft>
                <a:spcPts val="970"/>
              </a:spcAft>
            </a:pPr>
            <a:endParaRPr lang="en-US" sz="4400" dirty="0"/>
          </a:p>
          <a:p>
            <a:pPr indent="-6350" algn="just">
              <a:spcAft>
                <a:spcPts val="950"/>
              </a:spcAft>
            </a:pPr>
            <a:endParaRPr lang="en-US" sz="3700" dirty="0">
              <a:solidFill>
                <a:srgbClr val="737572"/>
              </a:solidFill>
              <a:latin typeface="Lato"/>
              <a:ea typeface="Lato"/>
              <a:cs typeface="Lato"/>
            </a:endParaRPr>
          </a:p>
          <a:p>
            <a:pPr marL="1257300" lvl="0" indent="-571500" algn="just" defTabSz="914400">
              <a:spcAft>
                <a:spcPts val="1500"/>
              </a:spcAft>
              <a:buFont typeface="Arial" panose="020B0604020202020204" pitchFamily="34" charset="0"/>
              <a:buChar char="•"/>
            </a:pPr>
            <a:endParaRPr lang="en-US" sz="4400" dirty="0">
              <a:solidFill>
                <a:srgbClr val="19232E"/>
              </a:solidFill>
              <a:latin typeface="Lato"/>
              <a:ea typeface="Lato"/>
              <a:cs typeface="Lato"/>
            </a:endParaRPr>
          </a:p>
        </p:txBody>
      </p:sp>
      <p:sp>
        <p:nvSpPr>
          <p:cNvPr id="4" name="Rectangle 3">
            <a:extLst>
              <a:ext uri="{FF2B5EF4-FFF2-40B4-BE49-F238E27FC236}">
                <a16:creationId xmlns:a16="http://schemas.microsoft.com/office/drawing/2014/main" id="{C8FED84C-5B5D-048F-5A6E-FD9BFA0E2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7408" y="1517904"/>
            <a:ext cx="255965" cy="1408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 name="TextBox 9">
            <a:extLst>
              <a:ext uri="{FF2B5EF4-FFF2-40B4-BE49-F238E27FC236}">
                <a16:creationId xmlns:a16="http://schemas.microsoft.com/office/drawing/2014/main" id="{9256B544-6DEA-4EDC-BCD0-28D6801B44AF}"/>
              </a:ext>
            </a:extLst>
          </p:cNvPr>
          <p:cNvSpPr txBox="1"/>
          <p:nvPr/>
        </p:nvSpPr>
        <p:spPr>
          <a:xfrm>
            <a:off x="1540933" y="1182687"/>
            <a:ext cx="22126182" cy="9033114"/>
          </a:xfrm>
          <a:prstGeom prst="rect">
            <a:avLst/>
          </a:prstGeom>
          <a:noFill/>
        </p:spPr>
        <p:txBody>
          <a:bodyPr wrap="square">
            <a:spAutoFit/>
          </a:bodyPr>
          <a:lstStyle/>
          <a:p>
            <a:pPr algn="just">
              <a:lnSpc>
                <a:spcPct val="107000"/>
              </a:lnSpc>
              <a:spcAft>
                <a:spcPts val="800"/>
              </a:spcAft>
            </a:pPr>
            <a:r>
              <a:rPr lang="en-US" sz="4400" dirty="0"/>
              <a:t>Secretariat proposes to start with the </a:t>
            </a:r>
            <a:r>
              <a:rPr lang="en-US" sz="4400" dirty="0">
                <a:solidFill>
                  <a:schemeClr val="accent1"/>
                </a:solidFill>
              </a:rPr>
              <a:t>TVET qualifications framework</a:t>
            </a:r>
            <a:r>
              <a:rPr lang="en-US" sz="4400" dirty="0"/>
              <a:t>, when complete move to the next framework as guided in the implementation plan/road map.</a:t>
            </a:r>
          </a:p>
          <a:p>
            <a:pPr algn="just">
              <a:lnSpc>
                <a:spcPct val="107000"/>
              </a:lnSpc>
              <a:spcAft>
                <a:spcPts val="800"/>
              </a:spcAft>
            </a:pPr>
            <a:endParaRPr lang="en-US" sz="4400" dirty="0"/>
          </a:p>
          <a:p>
            <a:pPr algn="just">
              <a:lnSpc>
                <a:spcPct val="107000"/>
              </a:lnSpc>
              <a:spcAft>
                <a:spcPts val="800"/>
              </a:spcAft>
            </a:pPr>
            <a:r>
              <a:rPr lang="en-US" sz="4400" dirty="0"/>
              <a:t>The draft qualifications framework needs to be revised to include </a:t>
            </a:r>
            <a:r>
              <a:rPr lang="en-US" sz="4400" dirty="0">
                <a:solidFill>
                  <a:schemeClr val="accent1"/>
                </a:solidFill>
              </a:rPr>
              <a:t>the situation analysis for the Federal Republic of Somalia</a:t>
            </a:r>
            <a:r>
              <a:rPr lang="en-US" sz="4400" dirty="0"/>
              <a:t>, that joined EAC in 2023. other areas to include in the framework </a:t>
            </a:r>
            <a:r>
              <a:rPr lang="en-US" sz="4400" dirty="0">
                <a:solidFill>
                  <a:schemeClr val="accent1"/>
                </a:solidFill>
              </a:rPr>
              <a:t>justification for qualifications framework, provide principals for the frame work, articulate a section on the frame work itself, implementation of the frame works, quality assurance aspects, governance and management of the frame work, monitoring and evaluation, review period and references.</a:t>
            </a:r>
            <a:endParaRPr lang="en-TZ" sz="4400" dirty="0">
              <a:solidFill>
                <a:schemeClr val="accent1"/>
              </a:solidFill>
            </a:endParaRPr>
          </a:p>
          <a:p>
            <a:pPr algn="just">
              <a:lnSpc>
                <a:spcPct val="107000"/>
              </a:lnSpc>
            </a:pPr>
            <a:r>
              <a:rPr lang="en-US" sz="4400" dirty="0"/>
              <a:t> </a:t>
            </a:r>
            <a:endParaRPr lang="en-TZ" sz="4400" dirty="0"/>
          </a:p>
          <a:p>
            <a:pPr algn="just">
              <a:lnSpc>
                <a:spcPct val="107000"/>
              </a:lnSpc>
            </a:pPr>
            <a:r>
              <a:rPr lang="en-US" sz="4400" dirty="0"/>
              <a:t>There is also to include developments in the </a:t>
            </a:r>
            <a:r>
              <a:rPr lang="en-US" sz="4400" dirty="0">
                <a:solidFill>
                  <a:schemeClr val="accent1"/>
                </a:solidFill>
              </a:rPr>
              <a:t>region and continental/global </a:t>
            </a:r>
            <a:r>
              <a:rPr lang="en-US" sz="4400" dirty="0"/>
              <a:t>on the qualification frame works</a:t>
            </a:r>
            <a:r>
              <a:rPr lang="en-US" sz="3600" b="1" dirty="0">
                <a:effectLst/>
                <a:latin typeface="Arial" panose="020B0604020202020204" pitchFamily="34" charset="0"/>
                <a:ea typeface="Times New Roman" panose="02020603050405020304" pitchFamily="18" charset="0"/>
                <a:cs typeface="Arial" panose="020B0604020202020204" pitchFamily="34" charset="0"/>
              </a:rPr>
              <a:t>. </a:t>
            </a:r>
            <a:endParaRPr lang="en-TZ" sz="3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642776"/>
      </p:ext>
    </p:extLst>
  </p:cSld>
  <p:clrMapOvr>
    <a:masterClrMapping/>
  </p:clrMapOvr>
  <p:transition advTm="63675"/>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4483C7-D686-D1A8-658F-59D41CDC394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0F9CF74-B988-B1C9-772D-D341618CB2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 y="0"/>
            <a:ext cx="24371556" cy="137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D0F8AE9-01FA-E5FB-4312-9979D63CB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412072" y="2"/>
            <a:ext cx="2269541" cy="95599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AA3D6483-3DE1-9B95-CB01-8ADD44A24905}"/>
              </a:ext>
            </a:extLst>
          </p:cNvPr>
          <p:cNvSpPr txBox="1"/>
          <p:nvPr/>
        </p:nvSpPr>
        <p:spPr>
          <a:xfrm>
            <a:off x="1675963" y="734786"/>
            <a:ext cx="21025723" cy="4472214"/>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endParaRPr lang="en-US" sz="5400" b="1" kern="1200" dirty="0">
              <a:solidFill>
                <a:schemeClr val="accent3"/>
              </a:solidFill>
              <a:latin typeface="+mj-lt"/>
              <a:ea typeface="Lato"/>
              <a:cs typeface="Lato"/>
            </a:endParaRPr>
          </a:p>
        </p:txBody>
      </p:sp>
      <p:sp>
        <p:nvSpPr>
          <p:cNvPr id="18" name="Arc 17">
            <a:extLst>
              <a:ext uri="{FF2B5EF4-FFF2-40B4-BE49-F238E27FC236}">
                <a16:creationId xmlns:a16="http://schemas.microsoft.com/office/drawing/2014/main" id="{3C79488B-CBA0-D187-2B62-24B8C20AFF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1110067" y="4367509"/>
            <a:ext cx="8166866" cy="8164739"/>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ectangle 8">
            <a:extLst>
              <a:ext uri="{FF2B5EF4-FFF2-40B4-BE49-F238E27FC236}">
                <a16:creationId xmlns:a16="http://schemas.microsoft.com/office/drawing/2014/main" id="{16589E86-1C13-E221-E19E-6C7D5B61601C}"/>
              </a:ext>
            </a:extLst>
          </p:cNvPr>
          <p:cNvSpPr/>
          <p:nvPr/>
        </p:nvSpPr>
        <p:spPr>
          <a:xfrm>
            <a:off x="997409" y="2106386"/>
            <a:ext cx="22669706" cy="11430000"/>
          </a:xfrm>
          <a:prstGeom prst="rect">
            <a:avLst/>
          </a:prstGeom>
        </p:spPr>
        <p:txBody>
          <a:bodyPr vert="horz" lIns="91440" tIns="45720" rIns="91440" bIns="45720" rtlCol="0" anchor="t">
            <a:noAutofit/>
          </a:bodyPr>
          <a:lstStyle/>
          <a:p>
            <a:r>
              <a:rPr lang="en-GB" dirty="0">
                <a:solidFill>
                  <a:schemeClr val="accent1"/>
                </a:solidFill>
              </a:rPr>
              <a:t> </a:t>
            </a:r>
            <a:endParaRPr lang="en-US" dirty="0">
              <a:solidFill>
                <a:schemeClr val="accent1"/>
              </a:solidFill>
            </a:endParaRPr>
          </a:p>
        </p:txBody>
      </p:sp>
      <p:sp>
        <p:nvSpPr>
          <p:cNvPr id="4" name="Rectangle 3">
            <a:extLst>
              <a:ext uri="{FF2B5EF4-FFF2-40B4-BE49-F238E27FC236}">
                <a16:creationId xmlns:a16="http://schemas.microsoft.com/office/drawing/2014/main" id="{5B7AFCF2-702F-1ABE-04BF-3197518F6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7408" y="1517904"/>
            <a:ext cx="255965" cy="1408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Rectangle 2"/>
          <p:cNvSpPr/>
          <p:nvPr/>
        </p:nvSpPr>
        <p:spPr>
          <a:xfrm>
            <a:off x="2273300" y="4947773"/>
            <a:ext cx="12598400" cy="1409617"/>
          </a:xfrm>
          <a:prstGeom prst="rect">
            <a:avLst/>
          </a:prstGeom>
        </p:spPr>
        <p:txBody>
          <a:bodyPr wrap="square">
            <a:spAutoFit/>
          </a:bodyPr>
          <a:lstStyle/>
          <a:p>
            <a:pPr lvl="8" algn="just">
              <a:lnSpc>
                <a:spcPct val="107000"/>
              </a:lnSpc>
              <a:spcAft>
                <a:spcPts val="800"/>
              </a:spcAft>
            </a:pPr>
            <a:r>
              <a:rPr lang="en-US" sz="8000" dirty="0">
                <a:solidFill>
                  <a:schemeClr val="accent1"/>
                </a:solidFill>
                <a:latin typeface="Bradley Hand ITC" panose="03070402050302030203" pitchFamily="66" charset="0"/>
              </a:rPr>
              <a:t>Thank you</a:t>
            </a:r>
          </a:p>
        </p:txBody>
      </p:sp>
    </p:spTree>
    <p:extLst>
      <p:ext uri="{BB962C8B-B14F-4D97-AF65-F5344CB8AC3E}">
        <p14:creationId xmlns:p14="http://schemas.microsoft.com/office/powerpoint/2010/main" val="1947989301"/>
      </p:ext>
    </p:extLst>
  </p:cSld>
  <p:clrMapOvr>
    <a:masterClrMapping/>
  </p:clrMapOvr>
  <p:transition advTm="10746"/>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BF065F-6841-AD5C-E374-C8A57CCB1E42}"/>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70F8F9F-2E34-C1C6-C846-E1518A3D31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 y="0"/>
            <a:ext cx="24371556" cy="137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16D8182-E3A1-D851-454F-9C956B8A5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412072" y="2"/>
            <a:ext cx="2269541" cy="95599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DF25CFE4-265C-C93C-E070-1941F9279D71}"/>
              </a:ext>
            </a:extLst>
          </p:cNvPr>
          <p:cNvSpPr txBox="1"/>
          <p:nvPr/>
        </p:nvSpPr>
        <p:spPr>
          <a:xfrm>
            <a:off x="4051300" y="130630"/>
            <a:ext cx="18650386" cy="1387274"/>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endParaRPr lang="en-US" sz="5400" b="1" kern="1200" dirty="0">
              <a:solidFill>
                <a:srgbClr val="19232E"/>
              </a:solidFill>
              <a:latin typeface="+mj-lt"/>
              <a:ea typeface="Lato"/>
              <a:cs typeface="Lato"/>
            </a:endParaRPr>
          </a:p>
        </p:txBody>
      </p:sp>
      <p:sp>
        <p:nvSpPr>
          <p:cNvPr id="18" name="Arc 17">
            <a:extLst>
              <a:ext uri="{FF2B5EF4-FFF2-40B4-BE49-F238E27FC236}">
                <a16:creationId xmlns:a16="http://schemas.microsoft.com/office/drawing/2014/main" id="{96204259-73D9-D70B-5EDE-F1D33168C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1110067" y="4367509"/>
            <a:ext cx="8166866" cy="8164739"/>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ectangle 8">
            <a:extLst>
              <a:ext uri="{FF2B5EF4-FFF2-40B4-BE49-F238E27FC236}">
                <a16:creationId xmlns:a16="http://schemas.microsoft.com/office/drawing/2014/main" id="{F3073497-8318-C25F-C45C-0930283F4A86}"/>
              </a:ext>
            </a:extLst>
          </p:cNvPr>
          <p:cNvSpPr/>
          <p:nvPr/>
        </p:nvSpPr>
        <p:spPr>
          <a:xfrm>
            <a:off x="1675963" y="1322615"/>
            <a:ext cx="21991151" cy="11154694"/>
          </a:xfrm>
          <a:prstGeom prst="rect">
            <a:avLst/>
          </a:prstGeom>
        </p:spPr>
        <p:txBody>
          <a:bodyPr vert="horz" lIns="91440" tIns="45720" rIns="91440" bIns="45720" rtlCol="0" anchor="t">
            <a:noAutofit/>
          </a:bodyPr>
          <a:lstStyle/>
          <a:p>
            <a:pPr lvl="1">
              <a:spcBef>
                <a:spcPct val="0"/>
              </a:spcBef>
            </a:pPr>
            <a:endParaRPr lang="en-US" sz="4400" dirty="0">
              <a:solidFill>
                <a:schemeClr val="accent1"/>
              </a:solidFill>
            </a:endParaRPr>
          </a:p>
          <a:p>
            <a:pPr lvl="1">
              <a:spcBef>
                <a:spcPct val="0"/>
              </a:spcBef>
            </a:pPr>
            <a:endParaRPr lang="en-US" sz="4400" dirty="0">
              <a:solidFill>
                <a:schemeClr val="accent1"/>
              </a:solidFill>
            </a:endParaRPr>
          </a:p>
          <a:p>
            <a:pPr lvl="1">
              <a:spcBef>
                <a:spcPct val="0"/>
              </a:spcBef>
            </a:pPr>
            <a:r>
              <a:rPr lang="en-US" sz="4400" dirty="0">
                <a:solidFill>
                  <a:schemeClr val="accent1"/>
                </a:solidFill>
              </a:rPr>
              <a:t>       	         </a:t>
            </a:r>
          </a:p>
          <a:p>
            <a:pPr lvl="1">
              <a:spcBef>
                <a:spcPct val="0"/>
              </a:spcBef>
            </a:pPr>
            <a:r>
              <a:rPr lang="en-US" sz="4400" dirty="0">
                <a:solidFill>
                  <a:schemeClr val="accent1"/>
                </a:solidFill>
              </a:rPr>
              <a:t>       	  EDUCATION IN EAST AFRICAN COMMUNITY</a:t>
            </a:r>
          </a:p>
          <a:p>
            <a:pPr lvl="1">
              <a:spcBef>
                <a:spcPct val="0"/>
              </a:spcBef>
            </a:pPr>
            <a:endParaRPr lang="en-US" sz="4400" dirty="0">
              <a:solidFill>
                <a:schemeClr val="accent1"/>
              </a:solidFill>
            </a:endParaRPr>
          </a:p>
          <a:p>
            <a:pPr lvl="1">
              <a:spcBef>
                <a:spcPct val="0"/>
              </a:spcBef>
            </a:pPr>
            <a:r>
              <a:rPr lang="en-US" sz="4400" dirty="0">
                <a:solidFill>
                  <a:schemeClr val="accent1"/>
                </a:solidFill>
              </a:rPr>
              <a:t>				presenter</a:t>
            </a:r>
          </a:p>
          <a:p>
            <a:pPr lvl="1">
              <a:spcBef>
                <a:spcPct val="0"/>
              </a:spcBef>
            </a:pPr>
            <a:endParaRPr lang="en-US" sz="4400" dirty="0">
              <a:solidFill>
                <a:schemeClr val="accent1"/>
              </a:solidFill>
            </a:endParaRPr>
          </a:p>
          <a:p>
            <a:pPr lvl="1">
              <a:spcBef>
                <a:spcPct val="0"/>
              </a:spcBef>
            </a:pPr>
            <a:r>
              <a:rPr lang="en-US" sz="4400" dirty="0">
                <a:solidFill>
                  <a:schemeClr val="accent1"/>
                </a:solidFill>
              </a:rPr>
              <a:t>			    Dr. Dorcas Omukhulu</a:t>
            </a:r>
          </a:p>
          <a:p>
            <a:pPr lvl="1">
              <a:spcBef>
                <a:spcPct val="0"/>
              </a:spcBef>
            </a:pPr>
            <a:r>
              <a:rPr lang="en-US" sz="4400" dirty="0">
                <a:solidFill>
                  <a:schemeClr val="accent1"/>
                </a:solidFill>
              </a:rPr>
              <a:t>	      	     	Ag. Director Social Sector</a:t>
            </a:r>
          </a:p>
          <a:p>
            <a:pPr lvl="1">
              <a:spcBef>
                <a:spcPct val="0"/>
              </a:spcBef>
            </a:pPr>
            <a:endParaRPr lang="en-US" sz="4400" dirty="0">
              <a:solidFill>
                <a:schemeClr val="accent1"/>
              </a:solidFill>
            </a:endParaRPr>
          </a:p>
          <a:p>
            <a:pPr lvl="1">
              <a:spcBef>
                <a:spcPct val="0"/>
              </a:spcBef>
            </a:pPr>
            <a:endParaRPr lang="en-US" sz="4400" dirty="0">
              <a:solidFill>
                <a:schemeClr val="accent1"/>
              </a:solidFill>
            </a:endParaRPr>
          </a:p>
          <a:p>
            <a:pPr lvl="1">
              <a:spcBef>
                <a:spcPct val="0"/>
              </a:spcBef>
            </a:pPr>
            <a:r>
              <a:rPr lang="en-US" sz="4400" dirty="0">
                <a:solidFill>
                  <a:schemeClr val="accent1"/>
                </a:solidFill>
              </a:rPr>
              <a:t>		  </a:t>
            </a:r>
          </a:p>
          <a:p>
            <a:pPr lvl="1">
              <a:spcBef>
                <a:spcPct val="0"/>
              </a:spcBef>
            </a:pPr>
            <a:r>
              <a:rPr lang="en-US" sz="4400" dirty="0">
                <a:solidFill>
                  <a:schemeClr val="accent1"/>
                </a:solidFill>
              </a:rPr>
              <a:t>		         EAST AFRICAN COMMUNITY</a:t>
            </a:r>
            <a:endParaRPr lang="en-GB" sz="4400" dirty="0">
              <a:solidFill>
                <a:schemeClr val="accent1"/>
              </a:solidFill>
            </a:endParaRPr>
          </a:p>
          <a:p>
            <a:pPr marL="685800" indent="-228600" algn="just" defTabSz="914400">
              <a:spcAft>
                <a:spcPts val="1500"/>
              </a:spcAft>
              <a:buFont typeface="Arial" panose="020B0604020202020204" pitchFamily="34" charset="0"/>
              <a:buChar char="•"/>
            </a:pPr>
            <a:endParaRPr lang="en-US" sz="3700" dirty="0">
              <a:solidFill>
                <a:srgbClr val="737572"/>
              </a:solidFill>
              <a:latin typeface="Lato"/>
              <a:ea typeface="Lato"/>
              <a:cs typeface="Lato"/>
            </a:endParaRPr>
          </a:p>
          <a:p>
            <a:pPr marL="1257300" lvl="0" indent="-571500" algn="just" defTabSz="914400">
              <a:spcAft>
                <a:spcPts val="1500"/>
              </a:spcAft>
              <a:buFont typeface="Arial" panose="020B0604020202020204" pitchFamily="34" charset="0"/>
              <a:buChar char="•"/>
            </a:pPr>
            <a:endParaRPr lang="en-US" sz="4400" dirty="0">
              <a:solidFill>
                <a:srgbClr val="19232E"/>
              </a:solidFill>
              <a:latin typeface="Lato"/>
              <a:ea typeface="Lato"/>
              <a:cs typeface="Lato"/>
            </a:endParaRPr>
          </a:p>
        </p:txBody>
      </p:sp>
      <p:sp>
        <p:nvSpPr>
          <p:cNvPr id="4" name="Rectangle 3">
            <a:extLst>
              <a:ext uri="{FF2B5EF4-FFF2-40B4-BE49-F238E27FC236}">
                <a16:creationId xmlns:a16="http://schemas.microsoft.com/office/drawing/2014/main" id="{C8FED84C-5B5D-048F-5A6E-FD9BFA0E2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7408" y="1517904"/>
            <a:ext cx="255965" cy="1408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2276726735"/>
      </p:ext>
    </p:extLst>
  </p:cSld>
  <p:clrMapOvr>
    <a:masterClrMapping/>
  </p:clrMapOvr>
  <p:transition advTm="1522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68401" y="152400"/>
            <a:ext cx="10837332" cy="1405467"/>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400" b="1" kern="1200" dirty="0">
                <a:solidFill>
                  <a:srgbClr val="19232E"/>
                </a:solidFill>
                <a:latin typeface="+mj-lt"/>
                <a:ea typeface="+mj-ea"/>
                <a:cs typeface="+mj-cs"/>
              </a:rPr>
              <a:t>OVERVIEW OF THE EAC </a:t>
            </a:r>
            <a:endParaRPr lang="en-US" sz="4400" b="1" kern="1200" dirty="0">
              <a:solidFill>
                <a:srgbClr val="19232E"/>
              </a:solidFill>
              <a:latin typeface="+mj-lt"/>
              <a:ea typeface="Lato"/>
              <a:cs typeface="Lato"/>
            </a:endParaRPr>
          </a:p>
        </p:txBody>
      </p:sp>
      <p:sp>
        <p:nvSpPr>
          <p:cNvPr id="9" name="Rectangle 8"/>
          <p:cNvSpPr/>
          <p:nvPr/>
        </p:nvSpPr>
        <p:spPr>
          <a:xfrm>
            <a:off x="1675963" y="1270000"/>
            <a:ext cx="11444553" cy="11480215"/>
          </a:xfrm>
          <a:prstGeom prst="rect">
            <a:avLst/>
          </a:prstGeom>
        </p:spPr>
        <p:txBody>
          <a:bodyPr vert="horz" lIns="91440" tIns="45720" rIns="91440" bIns="45720" rtlCol="0" anchor="t">
            <a:normAutofit/>
          </a:bodyPr>
          <a:lstStyle/>
          <a:p>
            <a:pPr marL="685800" lvl="0" indent="-228600" algn="just" defTabSz="914400">
              <a:lnSpc>
                <a:spcPct val="90000"/>
              </a:lnSpc>
              <a:spcBef>
                <a:spcPts val="2000"/>
              </a:spcBef>
              <a:buFont typeface="Arial" panose="020B0604020202020204" pitchFamily="34" charset="0"/>
              <a:buChar char="•"/>
            </a:pPr>
            <a:r>
              <a:rPr lang="en-US" sz="4000" dirty="0">
                <a:solidFill>
                  <a:srgbClr val="19232E"/>
                </a:solidFill>
                <a:latin typeface="Lato"/>
                <a:ea typeface="Lato"/>
                <a:cs typeface="Lato"/>
              </a:rPr>
              <a:t>East African Community (EAC) is a Regional Intergovernmental block with eight (8) Partner States </a:t>
            </a:r>
            <a:r>
              <a:rPr lang="en-US" sz="4000" dirty="0">
                <a:solidFill>
                  <a:srgbClr val="00B0F0"/>
                </a:solidFill>
                <a:latin typeface="Lato"/>
                <a:ea typeface="Lato"/>
                <a:cs typeface="Lato"/>
              </a:rPr>
              <a:t>(Republic of Burundi, Democratic Republic of Congo, Republic of Kenya, Republic of Rwanda, Federal Republic of Somalia, Republic of South Sudan, Republic of Uganda, and United Republic of Tanzania. </a:t>
            </a:r>
          </a:p>
          <a:p>
            <a:pPr marL="685800" lvl="0" indent="-228600" algn="just" defTabSz="914400">
              <a:lnSpc>
                <a:spcPct val="90000"/>
              </a:lnSpc>
              <a:spcBef>
                <a:spcPts val="2000"/>
              </a:spcBef>
              <a:buFont typeface="Arial" panose="020B0604020202020204" pitchFamily="34" charset="0"/>
              <a:buChar char="•"/>
            </a:pPr>
            <a:r>
              <a:rPr lang="en-US" sz="4000" dirty="0">
                <a:solidFill>
                  <a:srgbClr val="19232E"/>
                </a:solidFill>
                <a:latin typeface="Lato"/>
                <a:ea typeface="Lato"/>
                <a:cs typeface="Lato"/>
              </a:rPr>
              <a:t>The Community has an estimated population of over 330 million. </a:t>
            </a:r>
          </a:p>
          <a:p>
            <a:pPr marL="685800" lvl="0" indent="-228600" algn="just" defTabSz="914400">
              <a:lnSpc>
                <a:spcPct val="90000"/>
              </a:lnSpc>
              <a:spcBef>
                <a:spcPts val="2000"/>
              </a:spcBef>
              <a:buFont typeface="Arial" panose="020B0604020202020204" pitchFamily="34" charset="0"/>
              <a:buChar char="•"/>
            </a:pPr>
            <a:r>
              <a:rPr lang="en-US" sz="4000" dirty="0">
                <a:solidFill>
                  <a:srgbClr val="19232E"/>
                </a:solidFill>
                <a:latin typeface="Lato"/>
                <a:ea typeface="Lato"/>
                <a:cs typeface="Lato"/>
              </a:rPr>
              <a:t>The vision of the community are to be a </a:t>
            </a:r>
            <a:r>
              <a:rPr lang="en-US" sz="4000" dirty="0">
                <a:solidFill>
                  <a:srgbClr val="00B0F0"/>
                </a:solidFill>
                <a:latin typeface="Lato"/>
                <a:ea typeface="Lato"/>
                <a:cs typeface="Lato"/>
              </a:rPr>
              <a:t>prosperous, competitive, secure, stable, and politically united </a:t>
            </a:r>
            <a:r>
              <a:rPr lang="en-US" sz="4000" dirty="0">
                <a:solidFill>
                  <a:srgbClr val="19232E"/>
                </a:solidFill>
                <a:latin typeface="Lato"/>
                <a:ea typeface="Lato"/>
                <a:cs typeface="Lato"/>
              </a:rPr>
              <a:t>East Africa region.</a:t>
            </a:r>
          </a:p>
          <a:p>
            <a:pPr marL="685800" lvl="0" indent="-228600" algn="just" defTabSz="914400">
              <a:lnSpc>
                <a:spcPct val="90000"/>
              </a:lnSpc>
              <a:spcBef>
                <a:spcPts val="2000"/>
              </a:spcBef>
              <a:buFont typeface="Arial" panose="020B0604020202020204" pitchFamily="34" charset="0"/>
              <a:buChar char="•"/>
            </a:pPr>
            <a:r>
              <a:rPr lang="en-US" sz="4000" dirty="0">
                <a:solidFill>
                  <a:srgbClr val="19232E"/>
                </a:solidFill>
                <a:latin typeface="Lato"/>
                <a:ea typeface="Lato"/>
                <a:cs typeface="Lato"/>
              </a:rPr>
              <a:t>The mission of the Community is to </a:t>
            </a:r>
            <a:r>
              <a:rPr lang="en-US" sz="4000" dirty="0">
                <a:solidFill>
                  <a:srgbClr val="00B0F0"/>
                </a:solidFill>
                <a:latin typeface="Lato"/>
                <a:ea typeface="Lato"/>
                <a:cs typeface="Lato"/>
              </a:rPr>
              <a:t>widen and deepen economic, political, social, and cultural integration to improve the quality of life of the people of East Africa through increased competitiveness, value-added production, trade and investments</a:t>
            </a:r>
            <a:r>
              <a:rPr lang="en-US" sz="4000" dirty="0">
                <a:solidFill>
                  <a:srgbClr val="19232E"/>
                </a:solidFill>
                <a:latin typeface="Lato"/>
                <a:ea typeface="Lato"/>
                <a:cs typeface="Lato"/>
              </a:rPr>
              <a:t>. </a:t>
            </a:r>
          </a:p>
        </p:txBody>
      </p:sp>
      <p:pic>
        <p:nvPicPr>
          <p:cNvPr id="7" name="Picture 4" descr="History of the EAC"/>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127696" y="3698091"/>
            <a:ext cx="10863336" cy="6308792"/>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299061" y="270933"/>
            <a:ext cx="10407605" cy="1303867"/>
          </a:xfrm>
          <a:prstGeom prst="rect">
            <a:avLst/>
          </a:prstGeom>
        </p:spPr>
        <p:txBody>
          <a:bodyPr vert="horz" lIns="91440" tIns="45720" rIns="91440" bIns="45720" rtlCol="0" anchor="t">
            <a:normAutofit/>
          </a:bodyPr>
          <a:lstStyle/>
          <a:p>
            <a:pPr defTabSz="914400">
              <a:lnSpc>
                <a:spcPct val="90000"/>
              </a:lnSpc>
              <a:spcBef>
                <a:spcPct val="0"/>
              </a:spcBef>
              <a:spcAft>
                <a:spcPts val="600"/>
              </a:spcAft>
            </a:pPr>
            <a:r>
              <a:rPr lang="en-US" sz="6400" b="1" dirty="0">
                <a:solidFill>
                  <a:srgbClr val="19232E"/>
                </a:solidFill>
                <a:latin typeface="+mj-lt"/>
                <a:ea typeface="+mj-ea"/>
                <a:cs typeface="+mj-cs"/>
              </a:rPr>
              <a:t>EAC FRAMEWORKS </a:t>
            </a:r>
            <a:endParaRPr lang="en-US" sz="6400" b="1" dirty="0">
              <a:solidFill>
                <a:srgbClr val="19232E"/>
              </a:solidFill>
              <a:latin typeface="+mj-lt"/>
              <a:ea typeface="Lato"/>
              <a:cs typeface="Lato"/>
            </a:endParaRPr>
          </a:p>
        </p:txBody>
      </p:sp>
      <p:sp>
        <p:nvSpPr>
          <p:cNvPr id="9" name="Rectangle 8"/>
          <p:cNvSpPr/>
          <p:nvPr/>
        </p:nvSpPr>
        <p:spPr>
          <a:xfrm>
            <a:off x="12188825" y="1574799"/>
            <a:ext cx="11737975" cy="11700933"/>
          </a:xfrm>
          <a:prstGeom prst="rect">
            <a:avLst/>
          </a:prstGeom>
        </p:spPr>
        <p:txBody>
          <a:bodyPr vert="horz" lIns="91440" tIns="45720" rIns="91440" bIns="45720" rtlCol="0" anchor="t">
            <a:normAutofit/>
          </a:bodyPr>
          <a:lstStyle/>
          <a:p>
            <a:pPr marL="457200" algn="just" defTabSz="914400">
              <a:lnSpc>
                <a:spcPct val="90000"/>
              </a:lnSpc>
              <a:spcBef>
                <a:spcPts val="2000"/>
              </a:spcBef>
            </a:pPr>
            <a:r>
              <a:rPr lang="en-US" sz="4000" dirty="0">
                <a:solidFill>
                  <a:srgbClr val="19232E"/>
                </a:solidFill>
                <a:latin typeface="Lato"/>
                <a:ea typeface="Lato"/>
                <a:cs typeface="Lato"/>
              </a:rPr>
              <a:t>The work of the EAC is guided by its </a:t>
            </a:r>
            <a:r>
              <a:rPr lang="en-US" sz="4000" b="1" dirty="0">
                <a:solidFill>
                  <a:srgbClr val="19232E"/>
                </a:solidFill>
                <a:latin typeface="Lato"/>
                <a:ea typeface="Lato"/>
                <a:cs typeface="Lato"/>
              </a:rPr>
              <a:t>Treaty</a:t>
            </a:r>
            <a:r>
              <a:rPr lang="en-US" sz="4000" dirty="0">
                <a:solidFill>
                  <a:srgbClr val="19232E"/>
                </a:solidFill>
                <a:latin typeface="Lato"/>
                <a:ea typeface="Lato"/>
                <a:cs typeface="Lato"/>
              </a:rPr>
              <a:t> which established the Community. It was signed in 1999 and entered into force in </a:t>
            </a:r>
            <a:r>
              <a:rPr lang="en-US" sz="4000" dirty="0">
                <a:solidFill>
                  <a:schemeClr val="accent1"/>
                </a:solidFill>
                <a:latin typeface="Lato"/>
                <a:ea typeface="Lato"/>
                <a:cs typeface="Lato"/>
              </a:rPr>
              <a:t>2000 following ratification by three Partner States – Republic of Kenya, united republic of Tanzania and Republic of Uganda. </a:t>
            </a:r>
          </a:p>
          <a:p>
            <a:pPr marL="685800" lvl="0" indent="-228600" algn="just" defTabSz="914400">
              <a:lnSpc>
                <a:spcPct val="90000"/>
              </a:lnSpc>
              <a:spcBef>
                <a:spcPts val="2000"/>
              </a:spcBef>
              <a:buFont typeface="Arial" panose="020B0604020202020204" pitchFamily="34" charset="0"/>
              <a:buChar char="•"/>
            </a:pPr>
            <a:r>
              <a:rPr lang="en-US" sz="4000" dirty="0">
                <a:solidFill>
                  <a:srgbClr val="19232E"/>
                </a:solidFill>
                <a:latin typeface="Lato"/>
                <a:ea typeface="Lato"/>
                <a:cs typeface="Lato"/>
              </a:rPr>
              <a:t>The pillars of the Community are the </a:t>
            </a:r>
            <a:r>
              <a:rPr lang="en-US" sz="4000" dirty="0">
                <a:solidFill>
                  <a:srgbClr val="0070C0"/>
                </a:solidFill>
                <a:latin typeface="Lato"/>
                <a:ea typeface="Lato"/>
                <a:cs typeface="Lato"/>
              </a:rPr>
              <a:t>Customs Union, Common Market, Monetary Union, and Political Federation. </a:t>
            </a:r>
            <a:endParaRPr lang="en-US" dirty="0"/>
          </a:p>
          <a:p>
            <a:pPr marL="685800" lvl="0" indent="-228600" algn="just" defTabSz="914400">
              <a:lnSpc>
                <a:spcPct val="90000"/>
              </a:lnSpc>
              <a:spcBef>
                <a:spcPts val="2000"/>
              </a:spcBef>
              <a:buFont typeface="Arial" panose="020B0604020202020204" pitchFamily="34" charset="0"/>
              <a:buChar char="•"/>
            </a:pPr>
            <a:r>
              <a:rPr lang="en-US" sz="4000" dirty="0">
                <a:solidFill>
                  <a:srgbClr val="19232E"/>
                </a:solidFill>
                <a:latin typeface="Lato"/>
                <a:ea typeface="Lato"/>
                <a:cs typeface="Lato"/>
              </a:rPr>
              <a:t>In line with the aspiration of the Community, regional integration is to create a </a:t>
            </a:r>
            <a:r>
              <a:rPr lang="en-US" sz="4000" dirty="0">
                <a:solidFill>
                  <a:srgbClr val="0070C0"/>
                </a:solidFill>
                <a:latin typeface="Lato"/>
                <a:ea typeface="Lato"/>
                <a:cs typeface="Lato"/>
              </a:rPr>
              <a:t>fully integrated, internationally competitive, and unified region in which goods, services, capital, and persons move freely. </a:t>
            </a:r>
          </a:p>
          <a:p>
            <a:pPr marL="685800" lvl="0" indent="-228600" algn="just" defTabSz="914400">
              <a:lnSpc>
                <a:spcPct val="90000"/>
              </a:lnSpc>
              <a:spcBef>
                <a:spcPts val="2000"/>
              </a:spcBef>
              <a:buFont typeface="Arial" panose="020B0604020202020204" pitchFamily="34" charset="0"/>
              <a:buChar char="•"/>
            </a:pPr>
            <a:r>
              <a:rPr lang="en-US" sz="4000" dirty="0">
                <a:solidFill>
                  <a:srgbClr val="19232E"/>
                </a:solidFill>
                <a:latin typeface="Lato"/>
                <a:ea typeface="Lato"/>
                <a:cs typeface="Lato"/>
              </a:rPr>
              <a:t>This is consistent with the Vision 2050 aspirations which focus on </a:t>
            </a:r>
            <a:r>
              <a:rPr lang="en-US" sz="4000" dirty="0">
                <a:solidFill>
                  <a:srgbClr val="0070C0"/>
                </a:solidFill>
                <a:latin typeface="Lato"/>
                <a:ea typeface="Lato"/>
                <a:cs typeface="Lato"/>
              </a:rPr>
              <a:t>initiatives that will create gainful employment for the economically active population</a:t>
            </a:r>
          </a:p>
        </p:txBody>
      </p:sp>
      <p:graphicFrame>
        <p:nvGraphicFramePr>
          <p:cNvPr id="149" name="Picture Placeholder 6">
            <a:extLst>
              <a:ext uri="{FF2B5EF4-FFF2-40B4-BE49-F238E27FC236}">
                <a16:creationId xmlns:a16="http://schemas.microsoft.com/office/drawing/2014/main" id="{93572E5A-5C70-1F38-8324-CEF4617969A8}"/>
              </a:ext>
            </a:extLst>
          </p:cNvPr>
          <p:cNvGraphicFramePr>
            <a:graphicFrameLocks/>
          </p:cNvGraphicFramePr>
          <p:nvPr>
            <p:extLst>
              <p:ext uri="{D42A27DB-BD31-4B8C-83A1-F6EECF244321}">
                <p14:modId xmlns:p14="http://schemas.microsoft.com/office/powerpoint/2010/main" val="931653023"/>
              </p:ext>
            </p:extLst>
          </p:nvPr>
        </p:nvGraphicFramePr>
        <p:xfrm>
          <a:off x="73816" y="-1744133"/>
          <a:ext cx="12587549" cy="12904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689828-5D51-676A-75A2-6B2A9C2D242E}"/>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7448517-D080-7421-2A3F-A6ABF20B77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 y="0"/>
            <a:ext cx="24371556" cy="137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39955CA8-E4DA-C955-A1DC-3CEBE9562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412072" y="2"/>
            <a:ext cx="2269541" cy="95599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9747BA69-6D97-3487-E335-38A4F14E4122}"/>
              </a:ext>
            </a:extLst>
          </p:cNvPr>
          <p:cNvSpPr txBox="1"/>
          <p:nvPr/>
        </p:nvSpPr>
        <p:spPr>
          <a:xfrm>
            <a:off x="1675963" y="152400"/>
            <a:ext cx="21025723" cy="803596"/>
          </a:xfrm>
          <a:prstGeom prst="rect">
            <a:avLst/>
          </a:prstGeom>
        </p:spPr>
        <p:txBody>
          <a:bodyPr vert="horz" lIns="91440" tIns="45720" rIns="91440" bIns="45720" rtlCol="0" anchor="ctr">
            <a:normAutofit lnSpcReduction="10000"/>
          </a:bodyPr>
          <a:lstStyle/>
          <a:p>
            <a:pPr defTabSz="914400">
              <a:lnSpc>
                <a:spcPct val="90000"/>
              </a:lnSpc>
              <a:spcBef>
                <a:spcPct val="0"/>
              </a:spcBef>
              <a:spcAft>
                <a:spcPts val="600"/>
              </a:spcAft>
            </a:pPr>
            <a:r>
              <a:rPr lang="en-US" sz="5400" b="1" dirty="0">
                <a:solidFill>
                  <a:srgbClr val="19232E"/>
                </a:solidFill>
                <a:latin typeface="+mj-lt"/>
                <a:ea typeface="+mj-ea"/>
                <a:cs typeface="+mj-cs"/>
              </a:rPr>
              <a:t>			Harmonization of education in East Africa</a:t>
            </a:r>
            <a:endParaRPr lang="en-US" sz="5400" b="1" kern="1200" dirty="0">
              <a:solidFill>
                <a:srgbClr val="19232E"/>
              </a:solidFill>
              <a:latin typeface="+mj-lt"/>
              <a:ea typeface="Lato"/>
              <a:cs typeface="Lato"/>
            </a:endParaRPr>
          </a:p>
        </p:txBody>
      </p:sp>
      <p:sp>
        <p:nvSpPr>
          <p:cNvPr id="18" name="Arc 17">
            <a:extLst>
              <a:ext uri="{FF2B5EF4-FFF2-40B4-BE49-F238E27FC236}">
                <a16:creationId xmlns:a16="http://schemas.microsoft.com/office/drawing/2014/main" id="{23B7D080-0161-B1FF-9D92-5C238D2C4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1110067" y="4367509"/>
            <a:ext cx="8166866" cy="8164739"/>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ectangle 8">
            <a:extLst>
              <a:ext uri="{FF2B5EF4-FFF2-40B4-BE49-F238E27FC236}">
                <a16:creationId xmlns:a16="http://schemas.microsoft.com/office/drawing/2014/main" id="{2708D21A-EFD1-6CDF-53B4-EAE3DC7D41DB}"/>
              </a:ext>
            </a:extLst>
          </p:cNvPr>
          <p:cNvSpPr/>
          <p:nvPr/>
        </p:nvSpPr>
        <p:spPr>
          <a:xfrm>
            <a:off x="997409" y="955996"/>
            <a:ext cx="22669706" cy="12368117"/>
          </a:xfrm>
          <a:prstGeom prst="rect">
            <a:avLst/>
          </a:prstGeom>
        </p:spPr>
        <p:txBody>
          <a:bodyPr vert="horz" lIns="91440" tIns="45720" rIns="91440" bIns="45720" rtlCol="0" anchor="t">
            <a:noAutofit/>
          </a:bodyPr>
          <a:lstStyle/>
          <a:p>
            <a:pPr marL="571500" indent="-571500">
              <a:spcBef>
                <a:spcPct val="0"/>
              </a:spcBef>
              <a:buFont typeface="Arial" panose="020B0604020202020204" pitchFamily="34" charset="0"/>
              <a:buChar char="•"/>
            </a:pPr>
            <a:r>
              <a:rPr lang="en-US" sz="4400" dirty="0"/>
              <a:t>When the EAC Treaty was ratified in 2000 by partner states, </a:t>
            </a:r>
            <a:r>
              <a:rPr lang="en-US" sz="4400" dirty="0">
                <a:solidFill>
                  <a:schemeClr val="accent1"/>
                </a:solidFill>
              </a:rPr>
              <a:t>Article 102 (1) of the Treaty articulates that, EAC Partner States agree to undertake concerted measures to foster cooperation in education and training within the community. </a:t>
            </a:r>
          </a:p>
          <a:p>
            <a:pPr marL="571500" indent="-571500">
              <a:spcBef>
                <a:spcPct val="0"/>
              </a:spcBef>
              <a:buFont typeface="Arial" panose="020B0604020202020204" pitchFamily="34" charset="0"/>
              <a:buChar char="•"/>
            </a:pPr>
            <a:endParaRPr lang="en-US" sz="4400" dirty="0"/>
          </a:p>
          <a:p>
            <a:pPr marL="571500" indent="-571500">
              <a:spcBef>
                <a:spcPct val="0"/>
              </a:spcBef>
              <a:buFont typeface="Arial" panose="020B0604020202020204" pitchFamily="34" charset="0"/>
              <a:buChar char="•"/>
            </a:pPr>
            <a:r>
              <a:rPr lang="en-US" sz="4400" dirty="0"/>
              <a:t>Under Article 102 (2) the Partner States agree to </a:t>
            </a:r>
          </a:p>
          <a:p>
            <a:pPr lvl="1">
              <a:spcBef>
                <a:spcPct val="0"/>
              </a:spcBef>
            </a:pPr>
            <a:r>
              <a:rPr lang="en-US" sz="4400" dirty="0"/>
              <a:t>	</a:t>
            </a:r>
          </a:p>
          <a:p>
            <a:pPr lvl="1">
              <a:spcBef>
                <a:spcPct val="0"/>
              </a:spcBef>
            </a:pPr>
            <a:r>
              <a:rPr lang="en-US" sz="4400" dirty="0"/>
              <a:t>	(e) </a:t>
            </a:r>
            <a:r>
              <a:rPr lang="en-US" sz="4400" dirty="0">
                <a:solidFill>
                  <a:schemeClr val="accent1"/>
                </a:solidFill>
              </a:rPr>
              <a:t>undertake harmonization of curricular, examination, certification and 	accreditation of education and training institutions in the Partner States through 	joint action of the relevant national bodies charged with the preparation of such 	curricular’ </a:t>
            </a:r>
          </a:p>
          <a:p>
            <a:pPr lvl="1">
              <a:spcBef>
                <a:spcPct val="0"/>
              </a:spcBef>
            </a:pPr>
            <a:r>
              <a:rPr lang="en-US" sz="4400" dirty="0">
                <a:solidFill>
                  <a:schemeClr val="accent1"/>
                </a:solidFill>
              </a:rPr>
              <a:t>	(g) encourage and support the mobility of students and teachers within the 	Community; </a:t>
            </a:r>
          </a:p>
          <a:p>
            <a:pPr lvl="1">
              <a:spcBef>
                <a:spcPct val="0"/>
              </a:spcBef>
            </a:pPr>
            <a:r>
              <a:rPr lang="en-US" sz="4400" dirty="0">
                <a:solidFill>
                  <a:schemeClr val="accent1"/>
                </a:solidFill>
              </a:rPr>
              <a:t>	(h) exchange information and experience on issues common to the educational 	systems of the Partner States.</a:t>
            </a:r>
          </a:p>
          <a:p>
            <a:pPr marL="571500" indent="-571500">
              <a:spcBef>
                <a:spcPct val="0"/>
              </a:spcBef>
              <a:buFont typeface="Arial" panose="020B0604020202020204" pitchFamily="34" charset="0"/>
              <a:buChar char="•"/>
            </a:pPr>
            <a:endParaRPr lang="en-US" sz="4400" dirty="0"/>
          </a:p>
          <a:p>
            <a:pPr marL="571500" indent="-571500">
              <a:spcBef>
                <a:spcPct val="0"/>
              </a:spcBef>
              <a:buFont typeface="Arial" panose="020B0604020202020204" pitchFamily="34" charset="0"/>
              <a:buChar char="•"/>
            </a:pPr>
            <a:r>
              <a:rPr lang="en-US" sz="4400" dirty="0"/>
              <a:t>Harmonization of Education is to </a:t>
            </a:r>
            <a:r>
              <a:rPr lang="en-US" sz="4400" dirty="0">
                <a:solidFill>
                  <a:schemeClr val="accent1"/>
                </a:solidFill>
              </a:rPr>
              <a:t>facilitate regional integration and implementation of the EAC Common Market Protocol, Article 11 (b) to enhance free movement of </a:t>
            </a:r>
            <a:r>
              <a:rPr lang="en-US" sz="4400" dirty="0" err="1">
                <a:solidFill>
                  <a:schemeClr val="accent1"/>
                </a:solidFill>
              </a:rPr>
              <a:t>labour</a:t>
            </a:r>
            <a:r>
              <a:rPr lang="en-US" sz="4400" dirty="0">
                <a:solidFill>
                  <a:schemeClr val="accent1"/>
                </a:solidFill>
              </a:rPr>
              <a:t> in the Community.</a:t>
            </a:r>
          </a:p>
          <a:p>
            <a:pPr marL="571500" indent="-571500">
              <a:spcBef>
                <a:spcPct val="0"/>
              </a:spcBef>
              <a:buFont typeface="Arial" panose="020B0604020202020204" pitchFamily="34" charset="0"/>
              <a:buChar char="•"/>
            </a:pPr>
            <a:endParaRPr lang="en-US" sz="4400" dirty="0"/>
          </a:p>
          <a:p>
            <a:pPr marL="571500" indent="-571500">
              <a:spcBef>
                <a:spcPct val="0"/>
              </a:spcBef>
              <a:buFont typeface="Arial" panose="020B0604020202020204" pitchFamily="34" charset="0"/>
              <a:buChar char="•"/>
            </a:pPr>
            <a:endParaRPr lang="en-US" sz="4400" dirty="0"/>
          </a:p>
          <a:p>
            <a:pPr marL="1143000" lvl="0" indent="-457200" algn="just" defTabSz="914400">
              <a:spcAft>
                <a:spcPts val="1500"/>
              </a:spcAft>
              <a:buFont typeface="Arial" panose="020B0604020202020204" pitchFamily="34" charset="0"/>
              <a:buChar char="•"/>
            </a:pPr>
            <a:endParaRPr lang="en-US" dirty="0">
              <a:solidFill>
                <a:srgbClr val="00B0F0"/>
              </a:solidFill>
              <a:latin typeface="Lato"/>
              <a:ea typeface="Lato"/>
              <a:cs typeface="Lato"/>
            </a:endParaRPr>
          </a:p>
        </p:txBody>
      </p:sp>
      <p:sp>
        <p:nvSpPr>
          <p:cNvPr id="4" name="Rectangle 3">
            <a:extLst>
              <a:ext uri="{FF2B5EF4-FFF2-40B4-BE49-F238E27FC236}">
                <a16:creationId xmlns:a16="http://schemas.microsoft.com/office/drawing/2014/main" id="{EF48715A-5A34-BB50-BE31-C4AB4C7EF4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7408" y="1517904"/>
            <a:ext cx="255965" cy="1408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1289095337"/>
      </p:ext>
    </p:extLst>
  </p:cSld>
  <p:clrMapOvr>
    <a:masterClrMapping/>
  </p:clrMapOvr>
  <p:transition advTm="83415"/>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4483C7-D686-D1A8-658F-59D41CDC394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0F9CF74-B988-B1C9-772D-D341618CB2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 y="0"/>
            <a:ext cx="24371556" cy="137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D0F8AE9-01FA-E5FB-4312-9979D63CB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412072" y="2"/>
            <a:ext cx="2269541" cy="95599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AA3D6483-3DE1-9B95-CB01-8ADD44A24905}"/>
              </a:ext>
            </a:extLst>
          </p:cNvPr>
          <p:cNvSpPr txBox="1"/>
          <p:nvPr/>
        </p:nvSpPr>
        <p:spPr>
          <a:xfrm>
            <a:off x="1675963" y="-457200"/>
            <a:ext cx="21025723" cy="2253343"/>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5400" b="1" kern="1200" dirty="0">
                <a:solidFill>
                  <a:srgbClr val="19232E"/>
                </a:solidFill>
                <a:latin typeface="+mj-lt"/>
                <a:ea typeface="Lato"/>
                <a:cs typeface="Lato"/>
              </a:rPr>
              <a:t>Harmonization of Education in East Africa</a:t>
            </a:r>
          </a:p>
        </p:txBody>
      </p:sp>
      <p:sp>
        <p:nvSpPr>
          <p:cNvPr id="18" name="Arc 17">
            <a:extLst>
              <a:ext uri="{FF2B5EF4-FFF2-40B4-BE49-F238E27FC236}">
                <a16:creationId xmlns:a16="http://schemas.microsoft.com/office/drawing/2014/main" id="{3C79488B-CBA0-D187-2B62-24B8C20AFF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1110067" y="4367509"/>
            <a:ext cx="8166866" cy="8164739"/>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ectangle 8">
            <a:extLst>
              <a:ext uri="{FF2B5EF4-FFF2-40B4-BE49-F238E27FC236}">
                <a16:creationId xmlns:a16="http://schemas.microsoft.com/office/drawing/2014/main" id="{16589E86-1C13-E221-E19E-6C7D5B61601C}"/>
              </a:ext>
            </a:extLst>
          </p:cNvPr>
          <p:cNvSpPr/>
          <p:nvPr/>
        </p:nvSpPr>
        <p:spPr>
          <a:xfrm>
            <a:off x="997409" y="955996"/>
            <a:ext cx="22669706" cy="12400775"/>
          </a:xfrm>
          <a:prstGeom prst="rect">
            <a:avLst/>
          </a:prstGeom>
        </p:spPr>
        <p:txBody>
          <a:bodyPr vert="horz" lIns="91440" tIns="45720" rIns="91440" bIns="45720" rtlCol="0" anchor="t">
            <a:noAutofit/>
          </a:bodyPr>
          <a:lstStyle/>
          <a:p>
            <a:pPr>
              <a:spcBef>
                <a:spcPct val="0"/>
              </a:spcBef>
            </a:pPr>
            <a:r>
              <a:rPr lang="en-US" dirty="0">
                <a:solidFill>
                  <a:schemeClr val="accent1"/>
                </a:solidFill>
              </a:rPr>
              <a:t>Harmonization encourage and supports mobility of students, teachers, and human capital across EAC. It enhances exchange of information and expertise on issues common to the education system, and provides for collaboration in putting in place education and training </a:t>
            </a:r>
            <a:r>
              <a:rPr lang="en-US" dirty="0" err="1">
                <a:solidFill>
                  <a:schemeClr val="accent1"/>
                </a:solidFill>
              </a:rPr>
              <a:t>programmes</a:t>
            </a:r>
            <a:r>
              <a:rPr lang="en-US" dirty="0">
                <a:solidFill>
                  <a:schemeClr val="accent1"/>
                </a:solidFill>
              </a:rPr>
              <a:t> for all persons in the Community.</a:t>
            </a:r>
          </a:p>
          <a:p>
            <a:pPr>
              <a:spcBef>
                <a:spcPct val="0"/>
              </a:spcBef>
              <a:buFontTx/>
              <a:buChar char="-"/>
            </a:pPr>
            <a:endParaRPr lang="en-US" b="1" dirty="0"/>
          </a:p>
          <a:p>
            <a:pPr>
              <a:spcBef>
                <a:spcPct val="0"/>
              </a:spcBef>
            </a:pPr>
            <a:r>
              <a:rPr lang="en-GB" dirty="0"/>
              <a:t>Through innovative forms of collaboration, </a:t>
            </a:r>
            <a:r>
              <a:rPr lang="en-GB" dirty="0">
                <a:solidFill>
                  <a:schemeClr val="accent1"/>
                </a:solidFill>
              </a:rPr>
              <a:t>for example, Mutual Recognition Agreements, education can systematically be improved against common, agreed benchmarks of excellence, thereby facilitating the mobility of students and teachers, and other workers across the countries</a:t>
            </a:r>
            <a:r>
              <a:rPr lang="en-GB" dirty="0"/>
              <a:t>. </a:t>
            </a:r>
            <a:r>
              <a:rPr lang="en-US" sz="4500" b="1" dirty="0">
                <a:solidFill>
                  <a:schemeClr val="accent1">
                    <a:lumMod val="75000"/>
                  </a:schemeClr>
                </a:solidFill>
                <a:latin typeface="Arial" panose="020B0604020202020204" pitchFamily="34" charset="0"/>
                <a:cs typeface="Arial" panose="020B0604020202020204" pitchFamily="34" charset="0"/>
              </a:rPr>
              <a:t>	</a:t>
            </a:r>
          </a:p>
          <a:p>
            <a:pPr>
              <a:spcBef>
                <a:spcPct val="0"/>
              </a:spcBef>
            </a:pPr>
            <a:endParaRPr lang="en-US" sz="4500" b="1" dirty="0">
              <a:solidFill>
                <a:schemeClr val="accent1">
                  <a:lumMod val="75000"/>
                </a:schemeClr>
              </a:solidFill>
              <a:latin typeface="Arial" panose="020B0604020202020204" pitchFamily="34" charset="0"/>
              <a:cs typeface="Arial" panose="020B0604020202020204" pitchFamily="34" charset="0"/>
            </a:endParaRPr>
          </a:p>
          <a:p>
            <a:r>
              <a:rPr lang="en-GB" dirty="0"/>
              <a:t>The principles of harmonization include:-</a:t>
            </a:r>
          </a:p>
          <a:p>
            <a:pPr lvl="2">
              <a:buFontTx/>
              <a:buChar char="-"/>
            </a:pPr>
            <a:r>
              <a:rPr lang="en-GB" sz="4000" dirty="0">
                <a:solidFill>
                  <a:schemeClr val="accent1"/>
                </a:solidFill>
              </a:rPr>
              <a:t>Stakeholder participation;</a:t>
            </a:r>
          </a:p>
          <a:p>
            <a:pPr lvl="2">
              <a:buFontTx/>
              <a:buChar char="-"/>
            </a:pPr>
            <a:r>
              <a:rPr lang="en-GB" sz="4000" dirty="0">
                <a:solidFill>
                  <a:schemeClr val="accent1"/>
                </a:solidFill>
              </a:rPr>
              <a:t>Mutual partnerships;</a:t>
            </a:r>
          </a:p>
          <a:p>
            <a:pPr lvl="2">
              <a:buFontTx/>
              <a:buChar char="-"/>
            </a:pPr>
            <a:r>
              <a:rPr lang="en-GB" sz="4000" dirty="0">
                <a:solidFill>
                  <a:schemeClr val="accent1"/>
                </a:solidFill>
              </a:rPr>
              <a:t>Appropriate infrastructural support and funding taken into consideration</a:t>
            </a:r>
            <a:r>
              <a:rPr lang="en-GB" sz="4800" dirty="0">
                <a:solidFill>
                  <a:schemeClr val="accent1"/>
                </a:solidFill>
              </a:rPr>
              <a:t>. </a:t>
            </a:r>
          </a:p>
          <a:p>
            <a:pPr marL="1828434" lvl="2" indent="0">
              <a:buNone/>
            </a:pPr>
            <a:endParaRPr lang="en-GB" sz="4800" dirty="0"/>
          </a:p>
          <a:p>
            <a:r>
              <a:rPr lang="en-GB" dirty="0"/>
              <a:t>The other aspect includes mobilization of all stakeholders in </a:t>
            </a:r>
            <a:r>
              <a:rPr lang="en-GB" dirty="0">
                <a:solidFill>
                  <a:schemeClr val="accent1"/>
                </a:solidFill>
              </a:rPr>
              <a:t>governments, institutions, civil society and the private sector. </a:t>
            </a:r>
          </a:p>
          <a:p>
            <a:endParaRPr lang="en-GB" dirty="0"/>
          </a:p>
          <a:p>
            <a:r>
              <a:rPr lang="en-GB" dirty="0"/>
              <a:t>The harmonization process should not </a:t>
            </a:r>
            <a:r>
              <a:rPr lang="en-GB" dirty="0">
                <a:solidFill>
                  <a:schemeClr val="accent1"/>
                </a:solidFill>
              </a:rPr>
              <a:t>disrupt, but enhance, national systems and programs and be viewed as a tool for improvement of quality through appropriate funding and infrastructural provisions in each country. </a:t>
            </a:r>
            <a:endParaRPr lang="en-US" dirty="0">
              <a:solidFill>
                <a:schemeClr val="accent1"/>
              </a:solidFill>
            </a:endParaRPr>
          </a:p>
          <a:p>
            <a:pPr marL="1257300" lvl="0" indent="-571500" algn="just" defTabSz="914400">
              <a:spcAft>
                <a:spcPts val="1500"/>
              </a:spcAft>
              <a:buFont typeface="Arial" panose="020B0604020202020204" pitchFamily="34" charset="0"/>
              <a:buChar char="•"/>
            </a:pPr>
            <a:endParaRPr lang="en-US" sz="4500" dirty="0">
              <a:solidFill>
                <a:srgbClr val="19232E"/>
              </a:solidFill>
              <a:latin typeface="Lato"/>
              <a:ea typeface="Lato"/>
              <a:cs typeface="Lato"/>
            </a:endParaRPr>
          </a:p>
        </p:txBody>
      </p:sp>
      <p:sp>
        <p:nvSpPr>
          <p:cNvPr id="4" name="Rectangle 3">
            <a:extLst>
              <a:ext uri="{FF2B5EF4-FFF2-40B4-BE49-F238E27FC236}">
                <a16:creationId xmlns:a16="http://schemas.microsoft.com/office/drawing/2014/main" id="{5B7AFCF2-702F-1ABE-04BF-3197518F6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7408" y="1517904"/>
            <a:ext cx="255965" cy="1408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919568751"/>
      </p:ext>
    </p:extLst>
  </p:cSld>
  <p:clrMapOvr>
    <a:masterClrMapping/>
  </p:clrMapOvr>
  <p:transition advTm="87344"/>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4483C7-D686-D1A8-658F-59D41CDC394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0F9CF74-B988-B1C9-772D-D341618CB2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 y="0"/>
            <a:ext cx="24371556" cy="137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D0F8AE9-01FA-E5FB-4312-9979D63CB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412072" y="2"/>
            <a:ext cx="2269541" cy="95599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AA3D6483-3DE1-9B95-CB01-8ADD44A24905}"/>
              </a:ext>
            </a:extLst>
          </p:cNvPr>
          <p:cNvSpPr txBox="1"/>
          <p:nvPr/>
        </p:nvSpPr>
        <p:spPr>
          <a:xfrm>
            <a:off x="1675963" y="-457200"/>
            <a:ext cx="21025723" cy="3383280"/>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5400" b="1" dirty="0">
                <a:solidFill>
                  <a:srgbClr val="19232E"/>
                </a:solidFill>
                <a:latin typeface="+mj-lt"/>
                <a:ea typeface="Lato"/>
                <a:cs typeface="Lato"/>
              </a:rPr>
              <a:t>Harmonization of Education in East Africa</a:t>
            </a:r>
            <a:endParaRPr lang="en-US" sz="5400" b="1" kern="1200" dirty="0">
              <a:solidFill>
                <a:srgbClr val="19232E"/>
              </a:solidFill>
              <a:latin typeface="+mj-lt"/>
              <a:ea typeface="Lato"/>
              <a:cs typeface="Lato"/>
            </a:endParaRPr>
          </a:p>
        </p:txBody>
      </p:sp>
      <p:sp>
        <p:nvSpPr>
          <p:cNvPr id="18" name="Arc 17">
            <a:extLst>
              <a:ext uri="{FF2B5EF4-FFF2-40B4-BE49-F238E27FC236}">
                <a16:creationId xmlns:a16="http://schemas.microsoft.com/office/drawing/2014/main" id="{3C79488B-CBA0-D187-2B62-24B8C20AFF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1110067" y="4367509"/>
            <a:ext cx="8166866" cy="8164739"/>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ectangle 8">
            <a:extLst>
              <a:ext uri="{FF2B5EF4-FFF2-40B4-BE49-F238E27FC236}">
                <a16:creationId xmlns:a16="http://schemas.microsoft.com/office/drawing/2014/main" id="{16589E86-1C13-E221-E19E-6C7D5B61601C}"/>
              </a:ext>
            </a:extLst>
          </p:cNvPr>
          <p:cNvSpPr/>
          <p:nvPr/>
        </p:nvSpPr>
        <p:spPr>
          <a:xfrm>
            <a:off x="997409" y="2351314"/>
            <a:ext cx="22669706" cy="11005457"/>
          </a:xfrm>
          <a:prstGeom prst="rect">
            <a:avLst/>
          </a:prstGeom>
        </p:spPr>
        <p:txBody>
          <a:bodyPr vert="horz" lIns="91440" tIns="45720" rIns="91440" bIns="45720" rtlCol="0" anchor="t">
            <a:noAutofit/>
          </a:bodyPr>
          <a:lstStyle/>
          <a:p>
            <a:pPr marL="571500" indent="-571500">
              <a:buFont typeface="Arial" panose="020B0604020202020204" pitchFamily="34" charset="0"/>
              <a:buChar char="•"/>
            </a:pPr>
            <a:r>
              <a:rPr lang="en-US" sz="4400" dirty="0"/>
              <a:t>TVET being a priority area, and the need to </a:t>
            </a:r>
            <a:r>
              <a:rPr lang="en-US" sz="4400" dirty="0">
                <a:solidFill>
                  <a:schemeClr val="accent1"/>
                </a:solidFill>
              </a:rPr>
              <a:t>build and foster a coherent, integrated and coordinated TVET system </a:t>
            </a:r>
            <a:r>
              <a:rPr lang="en-US" sz="4400" dirty="0"/>
              <a:t>at both national and regional levels, the Community approved TVET Harmonization Strategy in 2023. </a:t>
            </a:r>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r>
              <a:rPr lang="en-US" sz="4400" dirty="0"/>
              <a:t>The TVET Strategy articulates that EAC will </a:t>
            </a:r>
            <a:r>
              <a:rPr lang="en-US" sz="4400" b="1" dirty="0">
                <a:solidFill>
                  <a:schemeClr val="accent1"/>
                </a:solidFill>
              </a:rPr>
              <a:t>harmonize TVET curricular, develop common quality assurance and accreditation standards, </a:t>
            </a:r>
            <a:r>
              <a:rPr lang="en-US" sz="4400" b="1" u="sng" dirty="0">
                <a:solidFill>
                  <a:schemeClr val="accent1"/>
                </a:solidFill>
              </a:rPr>
              <a:t>a regional qualifications framework</a:t>
            </a:r>
            <a:r>
              <a:rPr lang="en-US" sz="4400" b="1" dirty="0">
                <a:solidFill>
                  <a:schemeClr val="accent1"/>
                </a:solidFill>
              </a:rPr>
              <a:t>, a frameworks for mutual recognition of qualifications and policies and instruments to facilitate the development of required skills, quality enhancement, collaborations and mobility of key actors in the TVET sector including students and faculty. </a:t>
            </a:r>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r>
              <a:rPr lang="en-US" sz="4400" dirty="0"/>
              <a:t>The EAC Secretariat has commenced efforts to harmonize the TVET sector to facilitate the attainment of the above mentioned to be able to </a:t>
            </a:r>
            <a:r>
              <a:rPr lang="en-US" sz="4400" dirty="0">
                <a:solidFill>
                  <a:schemeClr val="accent1"/>
                </a:solidFill>
              </a:rPr>
              <a:t>harmonize, standardize, integrate and coordinate the TVET sector through a Technical Committee</a:t>
            </a:r>
            <a:r>
              <a:rPr lang="en-US" sz="4400" dirty="0"/>
              <a:t>.</a:t>
            </a:r>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r>
              <a:rPr lang="en-US" sz="4400" dirty="0"/>
              <a:t>The harmonization process will help in the </a:t>
            </a:r>
            <a:r>
              <a:rPr lang="en-US" sz="4400" dirty="0">
                <a:solidFill>
                  <a:schemeClr val="accent1"/>
                </a:solidFill>
              </a:rPr>
              <a:t>operationalize TVET centers of excellence</a:t>
            </a:r>
            <a:r>
              <a:rPr lang="en-US" sz="4400" dirty="0"/>
              <a:t>.</a:t>
            </a:r>
          </a:p>
          <a:p>
            <a:pPr marL="571500" indent="-571500">
              <a:buFont typeface="Arial" panose="020B0604020202020204" pitchFamily="34" charset="0"/>
              <a:buChar char="•"/>
            </a:pPr>
            <a:endParaRPr lang="en-US" sz="4400" b="1" dirty="0"/>
          </a:p>
          <a:p>
            <a:r>
              <a:rPr lang="en-GB" dirty="0">
                <a:solidFill>
                  <a:schemeClr val="accent1"/>
                </a:solidFill>
              </a:rPr>
              <a:t> </a:t>
            </a:r>
            <a:endParaRPr lang="en-US" dirty="0">
              <a:solidFill>
                <a:schemeClr val="accent1"/>
              </a:solidFill>
            </a:endParaRPr>
          </a:p>
        </p:txBody>
      </p:sp>
      <p:sp>
        <p:nvSpPr>
          <p:cNvPr id="4" name="Rectangle 3">
            <a:extLst>
              <a:ext uri="{FF2B5EF4-FFF2-40B4-BE49-F238E27FC236}">
                <a16:creationId xmlns:a16="http://schemas.microsoft.com/office/drawing/2014/main" id="{5B7AFCF2-702F-1ABE-04BF-3197518F6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7408" y="1517904"/>
            <a:ext cx="255965" cy="1408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2424674579"/>
      </p:ext>
    </p:extLst>
  </p:cSld>
  <p:clrMapOvr>
    <a:masterClrMapping/>
  </p:clrMapOvr>
  <p:transition advTm="74306"/>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BF065F-6841-AD5C-E374-C8A57CCB1E42}"/>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70F8F9F-2E34-C1C6-C846-E1518A3D31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 y="0"/>
            <a:ext cx="24371556" cy="137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16D8182-E3A1-D851-454F-9C956B8A5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412072" y="2"/>
            <a:ext cx="2269541" cy="95599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DF25CFE4-265C-C93C-E070-1941F9279D71}"/>
              </a:ext>
            </a:extLst>
          </p:cNvPr>
          <p:cNvSpPr txBox="1"/>
          <p:nvPr/>
        </p:nvSpPr>
        <p:spPr>
          <a:xfrm>
            <a:off x="1675963" y="130630"/>
            <a:ext cx="21025723" cy="1135982"/>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5400" b="1" dirty="0">
                <a:solidFill>
                  <a:srgbClr val="19232E"/>
                </a:solidFill>
                <a:latin typeface="+mj-lt"/>
                <a:ea typeface="+mj-ea"/>
                <a:cs typeface="+mj-cs"/>
              </a:rPr>
              <a:t>WHY HARMONIZATION OF EDUCATION</a:t>
            </a:r>
            <a:endParaRPr lang="en-US" sz="5400" b="1" kern="1200" dirty="0">
              <a:solidFill>
                <a:srgbClr val="19232E"/>
              </a:solidFill>
              <a:latin typeface="+mj-lt"/>
              <a:ea typeface="Lato"/>
              <a:cs typeface="Lato"/>
            </a:endParaRPr>
          </a:p>
        </p:txBody>
      </p:sp>
      <p:sp>
        <p:nvSpPr>
          <p:cNvPr id="18" name="Arc 17">
            <a:extLst>
              <a:ext uri="{FF2B5EF4-FFF2-40B4-BE49-F238E27FC236}">
                <a16:creationId xmlns:a16="http://schemas.microsoft.com/office/drawing/2014/main" id="{96204259-73D9-D70B-5EDE-F1D33168C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1110067" y="4367509"/>
            <a:ext cx="8166866" cy="8164739"/>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ectangle 8">
            <a:extLst>
              <a:ext uri="{FF2B5EF4-FFF2-40B4-BE49-F238E27FC236}">
                <a16:creationId xmlns:a16="http://schemas.microsoft.com/office/drawing/2014/main" id="{F3073497-8318-C25F-C45C-0930283F4A86}"/>
              </a:ext>
            </a:extLst>
          </p:cNvPr>
          <p:cNvSpPr/>
          <p:nvPr/>
        </p:nvSpPr>
        <p:spPr>
          <a:xfrm>
            <a:off x="2358409" y="1397239"/>
            <a:ext cx="21308706" cy="11080069"/>
          </a:xfrm>
          <a:prstGeom prst="rect">
            <a:avLst/>
          </a:prstGeom>
        </p:spPr>
        <p:txBody>
          <a:bodyPr vert="horz" lIns="91440" tIns="45720" rIns="91440" bIns="45720" rtlCol="0" anchor="t">
            <a:noAutofit/>
          </a:bodyPr>
          <a:lstStyle/>
          <a:p>
            <a:pPr indent="-6350" algn="just">
              <a:spcAft>
                <a:spcPts val="970"/>
              </a:spcAft>
            </a:pPr>
            <a:r>
              <a:rPr lang="en-US" sz="4400" dirty="0"/>
              <a:t>In accordance with the directive of the 9th Sectoral Council on Education, Science and Technology, Culture and Sports (SCESTCS)(Decision No. 3 (</a:t>
            </a:r>
            <a:r>
              <a:rPr lang="en-US" sz="4400" dirty="0" err="1"/>
              <a:t>i</a:t>
            </a:r>
            <a:r>
              <a:rPr lang="en-US" sz="4400" dirty="0"/>
              <a:t>) REF: EAC /SC/20/2011), </a:t>
            </a:r>
            <a:r>
              <a:rPr lang="en-US" sz="4400" dirty="0">
                <a:solidFill>
                  <a:schemeClr val="accent1"/>
                </a:solidFill>
              </a:rPr>
              <a:t>in 2012 directed Partner States to form a Technical Committee for implementation of Regional Report on the Harmonization of the East African Education Systems and Training Curricula (RRHESTC). Sub </a:t>
            </a:r>
            <a:r>
              <a:rPr lang="en-US" sz="4400" dirty="0" err="1">
                <a:solidFill>
                  <a:schemeClr val="accent1"/>
                </a:solidFill>
              </a:rPr>
              <a:t>commitees</a:t>
            </a:r>
            <a:r>
              <a:rPr lang="en-US" sz="4400" dirty="0">
                <a:solidFill>
                  <a:schemeClr val="accent1"/>
                </a:solidFill>
              </a:rPr>
              <a:t> were formed to handle the different sub sector. </a:t>
            </a:r>
          </a:p>
          <a:p>
            <a:pPr indent="-6350" algn="just">
              <a:spcAft>
                <a:spcPts val="970"/>
              </a:spcAft>
            </a:pPr>
            <a:endParaRPr lang="en-TZ" sz="4400" dirty="0"/>
          </a:p>
          <a:p>
            <a:pPr indent="-6350" algn="just">
              <a:spcAft>
                <a:spcPts val="950"/>
              </a:spcAft>
            </a:pPr>
            <a:r>
              <a:rPr lang="en-US" sz="4400" dirty="0"/>
              <a:t>The TVET sub-committee developed the </a:t>
            </a:r>
            <a:r>
              <a:rPr lang="en-US" sz="4400" dirty="0">
                <a:solidFill>
                  <a:schemeClr val="accent1"/>
                </a:solidFill>
              </a:rPr>
              <a:t>EAC TVET strategy through consultative process. </a:t>
            </a:r>
            <a:r>
              <a:rPr lang="en-US" sz="4400" dirty="0"/>
              <a:t>The sub-committee noted that </a:t>
            </a:r>
            <a:r>
              <a:rPr lang="en-US" sz="4400" dirty="0">
                <a:solidFill>
                  <a:schemeClr val="accent1"/>
                </a:solidFill>
              </a:rPr>
              <a:t>there are many differences in the way TVET is organized and managed in the Partner States, and so the strategy was to guide the process of harmonization of TVET . </a:t>
            </a:r>
          </a:p>
          <a:p>
            <a:pPr indent="-6350" algn="just">
              <a:spcAft>
                <a:spcPts val="950"/>
              </a:spcAft>
            </a:pPr>
            <a:endParaRPr lang="en-US" sz="3700" dirty="0">
              <a:solidFill>
                <a:srgbClr val="737572"/>
              </a:solidFill>
              <a:latin typeface="Lato"/>
              <a:ea typeface="Lato"/>
              <a:cs typeface="Lato"/>
            </a:endParaRPr>
          </a:p>
          <a:p>
            <a:pPr marL="1257300" lvl="0" indent="-571500" algn="just" defTabSz="914400">
              <a:spcAft>
                <a:spcPts val="1500"/>
              </a:spcAft>
              <a:buFont typeface="Arial" panose="020B0604020202020204" pitchFamily="34" charset="0"/>
              <a:buChar char="•"/>
            </a:pPr>
            <a:endParaRPr lang="en-US" sz="4400" dirty="0">
              <a:solidFill>
                <a:srgbClr val="19232E"/>
              </a:solidFill>
              <a:latin typeface="Lato"/>
              <a:ea typeface="Lato"/>
              <a:cs typeface="Lato"/>
            </a:endParaRPr>
          </a:p>
        </p:txBody>
      </p:sp>
      <p:sp>
        <p:nvSpPr>
          <p:cNvPr id="4" name="Rectangle 3">
            <a:extLst>
              <a:ext uri="{FF2B5EF4-FFF2-40B4-BE49-F238E27FC236}">
                <a16:creationId xmlns:a16="http://schemas.microsoft.com/office/drawing/2014/main" id="{C8FED84C-5B5D-048F-5A6E-FD9BFA0E2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7408" y="1517904"/>
            <a:ext cx="255965" cy="1408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2869909307"/>
      </p:ext>
    </p:extLst>
  </p:cSld>
  <p:clrMapOvr>
    <a:masterClrMapping/>
  </p:clrMapOvr>
  <p:transition advTm="63675"/>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BF065F-6841-AD5C-E374-C8A57CCB1E42}"/>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70F8F9F-2E34-C1C6-C846-E1518A3D31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4" y="0"/>
            <a:ext cx="24371556" cy="137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16D8182-E3A1-D851-454F-9C956B8A5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412072" y="2"/>
            <a:ext cx="2269541" cy="955994"/>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DF25CFE4-265C-C93C-E070-1941F9279D71}"/>
              </a:ext>
            </a:extLst>
          </p:cNvPr>
          <p:cNvSpPr txBox="1"/>
          <p:nvPr/>
        </p:nvSpPr>
        <p:spPr>
          <a:xfrm>
            <a:off x="1675963" y="130630"/>
            <a:ext cx="21025723" cy="1135982"/>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5400" b="1" dirty="0">
                <a:solidFill>
                  <a:srgbClr val="19232E"/>
                </a:solidFill>
                <a:latin typeface="+mj-lt"/>
                <a:ea typeface="+mj-ea"/>
                <a:cs typeface="+mj-cs"/>
              </a:rPr>
              <a:t>WHY HARMONIZATION OF EDUCATION</a:t>
            </a:r>
            <a:endParaRPr lang="en-US" sz="5400" b="1" kern="1200" dirty="0">
              <a:solidFill>
                <a:srgbClr val="19232E"/>
              </a:solidFill>
              <a:latin typeface="+mj-lt"/>
              <a:ea typeface="Lato"/>
              <a:cs typeface="Lato"/>
            </a:endParaRPr>
          </a:p>
        </p:txBody>
      </p:sp>
      <p:sp>
        <p:nvSpPr>
          <p:cNvPr id="18" name="Arc 17">
            <a:extLst>
              <a:ext uri="{FF2B5EF4-FFF2-40B4-BE49-F238E27FC236}">
                <a16:creationId xmlns:a16="http://schemas.microsoft.com/office/drawing/2014/main" id="{96204259-73D9-D70B-5EDE-F1D33168C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1110067" y="4367509"/>
            <a:ext cx="8166866" cy="8164739"/>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Rectangle 8">
            <a:extLst>
              <a:ext uri="{FF2B5EF4-FFF2-40B4-BE49-F238E27FC236}">
                <a16:creationId xmlns:a16="http://schemas.microsoft.com/office/drawing/2014/main" id="{F3073497-8318-C25F-C45C-0930283F4A86}"/>
              </a:ext>
            </a:extLst>
          </p:cNvPr>
          <p:cNvSpPr/>
          <p:nvPr/>
        </p:nvSpPr>
        <p:spPr>
          <a:xfrm>
            <a:off x="558801" y="1322615"/>
            <a:ext cx="23108314" cy="11154694"/>
          </a:xfrm>
          <a:prstGeom prst="rect">
            <a:avLst/>
          </a:prstGeom>
        </p:spPr>
        <p:txBody>
          <a:bodyPr vert="horz" lIns="91440" tIns="45720" rIns="91440" bIns="45720" rtlCol="0" anchor="t">
            <a:noAutofit/>
          </a:bodyPr>
          <a:lstStyle/>
          <a:p>
            <a:pPr algn="just"/>
            <a:r>
              <a:rPr lang="en-US" sz="4400" dirty="0"/>
              <a:t>The </a:t>
            </a:r>
            <a:r>
              <a:rPr lang="en-US" sz="4400" dirty="0">
                <a:solidFill>
                  <a:schemeClr val="accent1"/>
                </a:solidFill>
              </a:rPr>
              <a:t>18th SCESTCS in 2023 approved the TVET Harmonization strategy </a:t>
            </a:r>
            <a:r>
              <a:rPr lang="en-US" sz="4400" dirty="0"/>
              <a:t>and directed Secretariat to </a:t>
            </a:r>
            <a:r>
              <a:rPr lang="x-none" sz="4400" dirty="0">
                <a:solidFill>
                  <a:schemeClr val="accent1"/>
                </a:solidFill>
              </a:rPr>
              <a:t>finalize all </a:t>
            </a:r>
            <a:r>
              <a:rPr lang="en-US" sz="4400" dirty="0">
                <a:solidFill>
                  <a:schemeClr val="accent1"/>
                </a:solidFill>
              </a:rPr>
              <a:t>pending work on TVET including the TVET frameworks</a:t>
            </a:r>
            <a:r>
              <a:rPr lang="en-US" sz="4400" dirty="0"/>
              <a:t>, these included:</a:t>
            </a:r>
          </a:p>
          <a:p>
            <a:pPr algn="just"/>
            <a:endParaRPr lang="en-US" sz="4400" dirty="0"/>
          </a:p>
          <a:p>
            <a:pPr marL="742950" indent="-742950" algn="just">
              <a:buAutoNum type="alphaLcParenR"/>
            </a:pPr>
            <a:r>
              <a:rPr lang="en-US" sz="4400" dirty="0">
                <a:solidFill>
                  <a:schemeClr val="accent1"/>
                </a:solidFill>
              </a:rPr>
              <a:t>Regional TVET Qualifications Framework; </a:t>
            </a:r>
          </a:p>
          <a:p>
            <a:pPr marL="742950" indent="-742950" algn="just">
              <a:buAutoNum type="alphaLcParenR"/>
            </a:pPr>
            <a:r>
              <a:rPr lang="en-US" sz="4400" dirty="0">
                <a:solidFill>
                  <a:schemeClr val="accent1"/>
                </a:solidFill>
              </a:rPr>
              <a:t>Guidelines for Harmonization of the TVET Curriculum Structures and Frameworks; </a:t>
            </a:r>
          </a:p>
          <a:p>
            <a:pPr marL="742950" indent="-742950" algn="just">
              <a:buAutoNum type="alphaLcParenR"/>
            </a:pPr>
            <a:r>
              <a:rPr lang="en-US" sz="4400" dirty="0">
                <a:solidFill>
                  <a:schemeClr val="accent1"/>
                </a:solidFill>
              </a:rPr>
              <a:t>Framework for (a) TVET Coordination and (b) Students and Staff mobility; and</a:t>
            </a:r>
          </a:p>
          <a:p>
            <a:pPr marL="742950" indent="-742950" algn="just">
              <a:buAutoNum type="alphaLcParenR"/>
            </a:pPr>
            <a:r>
              <a:rPr lang="en-US" sz="4400" dirty="0">
                <a:solidFill>
                  <a:schemeClr val="accent1"/>
                </a:solidFill>
              </a:rPr>
              <a:t>Framework for a platform for engagement with the Private Sector/ Industry).</a:t>
            </a:r>
          </a:p>
          <a:p>
            <a:pPr algn="just"/>
            <a:endParaRPr lang="en-US" sz="4400" dirty="0"/>
          </a:p>
          <a:p>
            <a:pPr algn="just"/>
            <a:r>
              <a:rPr lang="en-US" sz="4400" dirty="0"/>
              <a:t>The 19</a:t>
            </a:r>
            <a:r>
              <a:rPr lang="en-US" sz="4400" baseline="30000" dirty="0"/>
              <a:t>th</a:t>
            </a:r>
            <a:r>
              <a:rPr lang="en-US" sz="4400" dirty="0"/>
              <a:t> SCESTCS also directed the same, and so it is very necessary that these frameworks are finalized and are </a:t>
            </a:r>
            <a:r>
              <a:rPr lang="en-US" sz="4400" dirty="0">
                <a:solidFill>
                  <a:schemeClr val="accent1"/>
                </a:solidFill>
              </a:rPr>
              <a:t>operationalized to enable EAC implement the TVET strategy and ensure the ideals of the Common market protocol are achieved.</a:t>
            </a:r>
          </a:p>
          <a:p>
            <a:pPr indent="-6350" algn="just">
              <a:spcAft>
                <a:spcPts val="950"/>
              </a:spcAft>
            </a:pPr>
            <a:endParaRPr lang="en-US" sz="3700" dirty="0">
              <a:solidFill>
                <a:srgbClr val="737572"/>
              </a:solidFill>
              <a:latin typeface="Lato"/>
              <a:ea typeface="Lato"/>
              <a:cs typeface="Lato"/>
            </a:endParaRPr>
          </a:p>
          <a:p>
            <a:pPr marL="1257300" lvl="0" indent="-571500" algn="just" defTabSz="914400">
              <a:spcAft>
                <a:spcPts val="1500"/>
              </a:spcAft>
              <a:buFont typeface="Arial" panose="020B0604020202020204" pitchFamily="34" charset="0"/>
              <a:buChar char="•"/>
            </a:pPr>
            <a:endParaRPr lang="en-US" sz="4400" dirty="0">
              <a:solidFill>
                <a:srgbClr val="19232E"/>
              </a:solidFill>
              <a:latin typeface="Lato"/>
              <a:ea typeface="Lato"/>
              <a:cs typeface="Lato"/>
            </a:endParaRPr>
          </a:p>
        </p:txBody>
      </p:sp>
      <p:sp>
        <p:nvSpPr>
          <p:cNvPr id="4" name="Rectangle 3">
            <a:extLst>
              <a:ext uri="{FF2B5EF4-FFF2-40B4-BE49-F238E27FC236}">
                <a16:creationId xmlns:a16="http://schemas.microsoft.com/office/drawing/2014/main" id="{C8FED84C-5B5D-048F-5A6E-FD9BFA0E2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7408" y="1517904"/>
            <a:ext cx="255965" cy="14081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Tree>
    <p:extLst>
      <p:ext uri="{BB962C8B-B14F-4D97-AF65-F5344CB8AC3E}">
        <p14:creationId xmlns:p14="http://schemas.microsoft.com/office/powerpoint/2010/main" val="4135660373"/>
      </p:ext>
    </p:extLst>
  </p:cSld>
  <p:clrMapOvr>
    <a:masterClrMapping/>
  </p:clrMapOvr>
  <p:transition advTm="63675"/>
</p:sld>
</file>

<file path=ppt/theme/theme1.xml><?xml version="1.0" encoding="utf-8"?>
<a:theme xmlns:a="http://schemas.openxmlformats.org/drawingml/2006/main" name="Default Theme">
  <a:themeElements>
    <a:clrScheme name="Jetfabrik - Coloured 17 - Light">
      <a:dk1>
        <a:srgbClr val="737572"/>
      </a:dk1>
      <a:lt1>
        <a:sysClr val="window" lastClr="FFFFFF"/>
      </a:lt1>
      <a:dk2>
        <a:srgbClr val="445469"/>
      </a:dk2>
      <a:lt2>
        <a:srgbClr val="FFFFFF"/>
      </a:lt2>
      <a:accent1>
        <a:srgbClr val="0E80C9"/>
      </a:accent1>
      <a:accent2>
        <a:srgbClr val="119CF4"/>
      </a:accent2>
      <a:accent3>
        <a:srgbClr val="445469"/>
      </a:accent3>
      <a:accent4>
        <a:srgbClr val="8AC153"/>
      </a:accent4>
      <a:accent5>
        <a:srgbClr val="BAEF69"/>
      </a:accent5>
      <a:accent6>
        <a:srgbClr val="A9A8AB"/>
      </a:accent6>
      <a:hlink>
        <a:srgbClr val="0E80C9"/>
      </a:hlink>
      <a:folHlink>
        <a:srgbClr val="0EA3FF"/>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Foundry.thmx</Template>
  <TotalTime>1474</TotalTime>
  <Words>1219</Words>
  <Application>Microsoft Office PowerPoint</Application>
  <PresentationFormat>Custom</PresentationFormat>
  <Paragraphs>84</Paragraphs>
  <Slides>12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Arial</vt:lpstr>
      <vt:lpstr>Bradley Hand ITC</vt:lpstr>
      <vt:lpstr>Calibri</vt:lpstr>
      <vt:lpstr>Lato</vt:lpstr>
      <vt:lpstr>Lato Black</vt:lpstr>
      <vt:lpstr>Lato Bold</vt:lpstr>
      <vt:lpstr>Lato Heavy</vt:lpstr>
      <vt:lpstr>Lato Light</vt:lpstr>
      <vt:lpstr>Lucida Handwriting</vt:lpstr>
      <vt:lpstr>Open Sans Light</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Jetfabrik</dc:creator>
  <cp:lastModifiedBy>Dr. Dorcas Omukhulu</cp:lastModifiedBy>
  <cp:revision>3866</cp:revision>
  <cp:lastPrinted>2023-12-02T13:04:00Z</cp:lastPrinted>
  <dcterms:created xsi:type="dcterms:W3CDTF">2014-11-12T21:47:00Z</dcterms:created>
  <dcterms:modified xsi:type="dcterms:W3CDTF">2025-08-20T18:12:58Z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059aa38-f392-4105-be92-628035578272_Enabled">
    <vt:lpwstr>true</vt:lpwstr>
  </property>
  <property fmtid="{D5CDD505-2E9C-101B-9397-08002B2CF9AE}" pid="3" name="MSIP_Label_2059aa38-f392-4105-be92-628035578272_SetDate">
    <vt:lpwstr>2023-11-30T14:22:11Z</vt:lpwstr>
  </property>
  <property fmtid="{D5CDD505-2E9C-101B-9397-08002B2CF9AE}" pid="4" name="MSIP_Label_2059aa38-f392-4105-be92-628035578272_Method">
    <vt:lpwstr>Standard</vt:lpwstr>
  </property>
  <property fmtid="{D5CDD505-2E9C-101B-9397-08002B2CF9AE}" pid="5" name="MSIP_Label_2059aa38-f392-4105-be92-628035578272_Name">
    <vt:lpwstr>IOMLb0020IN123173</vt:lpwstr>
  </property>
  <property fmtid="{D5CDD505-2E9C-101B-9397-08002B2CF9AE}" pid="6" name="MSIP_Label_2059aa38-f392-4105-be92-628035578272_SiteId">
    <vt:lpwstr>1588262d-23fb-43b4-bd6e-bce49c8e6186</vt:lpwstr>
  </property>
  <property fmtid="{D5CDD505-2E9C-101B-9397-08002B2CF9AE}" pid="7" name="MSIP_Label_2059aa38-f392-4105-be92-628035578272_ActionId">
    <vt:lpwstr>1f70daab-5e92-4c09-b448-7fba25113fc5</vt:lpwstr>
  </property>
  <property fmtid="{D5CDD505-2E9C-101B-9397-08002B2CF9AE}" pid="8" name="MSIP_Label_2059aa38-f392-4105-be92-628035578272_ContentBits">
    <vt:lpwstr>0</vt:lpwstr>
  </property>
  <property fmtid="{D5CDD505-2E9C-101B-9397-08002B2CF9AE}" pid="9" name="ICV">
    <vt:lpwstr>795A61BCA3794306A4945929F23C2403_13</vt:lpwstr>
  </property>
  <property fmtid="{D5CDD505-2E9C-101B-9397-08002B2CF9AE}" pid="10" name="KSOProductBuildVer">
    <vt:lpwstr>1033-12.2.0.21546</vt:lpwstr>
  </property>
</Properties>
</file>